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tiff" ContentType="image/tiff"/>
  <Default Extension="mp3" ContentType="audio/mpeg"/>
  <Default Extension="rels" ContentType="application/vnd.openxmlformats-package.relationships+xml"/>
  <Default Extension="wav" ContentType="audio/wav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18" r:id="rId1"/>
  </p:sldMasterIdLst>
  <p:notesMasterIdLst>
    <p:notesMasterId r:id="rId22"/>
  </p:notesMasterIdLst>
  <p:sldIdLst>
    <p:sldId id="298" r:id="rId2"/>
    <p:sldId id="329" r:id="rId3"/>
    <p:sldId id="334" r:id="rId4"/>
    <p:sldId id="265" r:id="rId5"/>
    <p:sldId id="276" r:id="rId6"/>
    <p:sldId id="303" r:id="rId7"/>
    <p:sldId id="277" r:id="rId8"/>
    <p:sldId id="306" r:id="rId9"/>
    <p:sldId id="278" r:id="rId10"/>
    <p:sldId id="279" r:id="rId11"/>
    <p:sldId id="280" r:id="rId12"/>
    <p:sldId id="281" r:id="rId13"/>
    <p:sldId id="307" r:id="rId14"/>
    <p:sldId id="283" r:id="rId15"/>
    <p:sldId id="308" r:id="rId16"/>
    <p:sldId id="282" r:id="rId17"/>
    <p:sldId id="330" r:id="rId18"/>
    <p:sldId id="332" r:id="rId19"/>
    <p:sldId id="331" r:id="rId20"/>
    <p:sldId id="333" r:id="rId21"/>
  </p:sldIdLst>
  <p:sldSz cx="9144000" cy="6858000" type="screen4x3"/>
  <p:notesSz cx="6858000" cy="9144000"/>
  <p:defaultTextStyle>
    <a:defPPr>
      <a:defRPr lang="ar-EG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80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255"/>
    <p:restoredTop sz="94671"/>
  </p:normalViewPr>
  <p:slideViewPr>
    <p:cSldViewPr>
      <p:cViewPr varScale="1">
        <p:scale>
          <a:sx n="91" d="100"/>
          <a:sy n="91" d="100"/>
        </p:scale>
        <p:origin x="24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995FD-2AF3-2240-A38B-D0C7BC24E093}" type="datetimeFigureOut">
              <a:rPr lang="en-US" smtClean="0"/>
              <a:t>4/23/19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8E99E6-B6E3-B94C-9987-F2E26D016E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18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3226F0-3D41-4878-939B-F328FA3DCDC5}" type="datetimeFigureOut">
              <a:rPr lang="ar-EG" smtClean="0"/>
              <a:pPr>
                <a:defRPr/>
              </a:pPr>
              <a:t>18‏/8‏/1440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EG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pPr>
              <a:defRPr/>
            </a:pPr>
            <a:fld id="{1807C299-1765-48FC-A89C-8357E0090041}" type="slidenum">
              <a:rPr lang="ar-EG" smtClean="0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ll/>
    <p:sndAc>
      <p:stSnd>
        <p:snd r:embed="rId1" name="coin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E337B6-2893-4EA5-884C-D609E841AE4A}" type="datetimeFigureOut">
              <a:rPr lang="ar-EG" smtClean="0"/>
              <a:pPr>
                <a:defRPr/>
              </a:pPr>
              <a:t>18‏/8‏/1440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EG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B9E8DBDD-B902-4013-B062-7F372D389DFF}" type="slidenum">
              <a:rPr lang="ar-EG" smtClean="0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E337B6-2893-4EA5-884C-D609E841AE4A}" type="datetimeFigureOut">
              <a:rPr lang="ar-EG" smtClean="0"/>
              <a:pPr>
                <a:defRPr/>
              </a:pPr>
              <a:t>18‏/8‏/1440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EG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B9E8DBDD-B902-4013-B062-7F372D389DFF}" type="slidenum">
              <a:rPr lang="ar-EG" smtClean="0"/>
              <a:pPr>
                <a:defRPr/>
              </a:pPr>
              <a:t>‹#›</a:t>
            </a:fld>
            <a:endParaRPr lang="ar-EG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E337B6-2893-4EA5-884C-D609E841AE4A}" type="datetimeFigureOut">
              <a:rPr lang="ar-EG" smtClean="0"/>
              <a:pPr>
                <a:defRPr/>
              </a:pPr>
              <a:t>18‏/8‏/1440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EG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B9E8DBDD-B902-4013-B062-7F372D389DFF}" type="slidenum">
              <a:rPr lang="ar-EG" smtClean="0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E337B6-2893-4EA5-884C-D609E841AE4A}" type="datetimeFigureOut">
              <a:rPr lang="ar-EG" smtClean="0"/>
              <a:pPr>
                <a:defRPr/>
              </a:pPr>
              <a:t>18‏/8‏/1440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EG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B9E8DBDD-B902-4013-B062-7F372D389DFF}" type="slidenum">
              <a:rPr lang="ar-EG" smtClean="0"/>
              <a:pPr>
                <a:defRPr/>
              </a:pPr>
              <a:t>‹#›</a:t>
            </a:fld>
            <a:endParaRPr lang="ar-EG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E337B6-2893-4EA5-884C-D609E841AE4A}" type="datetimeFigureOut">
              <a:rPr lang="ar-EG" smtClean="0"/>
              <a:pPr>
                <a:defRPr/>
              </a:pPr>
              <a:t>18‏/8‏/1440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EG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B9E8DBDD-B902-4013-B062-7F372D389DFF}" type="slidenum">
              <a:rPr lang="ar-EG" smtClean="0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8DB6C77-5B4C-47A6-A00C-53B24824F0CF}" type="datetimeFigureOut">
              <a:rPr lang="ar-EG" smtClean="0"/>
              <a:pPr>
                <a:defRPr/>
              </a:pPr>
              <a:t>18‏/8‏/1440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EG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29C789-6DE1-46EA-9B6B-352804B900E7}" type="slidenum">
              <a:rPr lang="ar-EG" smtClean="0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ll/>
    <p:sndAc>
      <p:stSnd>
        <p:snd r:embed="rId1" name="coin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D430D6-6635-466C-875D-E3B5C2411956}" type="datetimeFigureOut">
              <a:rPr lang="ar-EG" smtClean="0"/>
              <a:pPr>
                <a:defRPr/>
              </a:pPr>
              <a:t>18‏/8‏/1440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EG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EB36CC-E800-4CF3-93E2-90808EBB590C}" type="slidenum">
              <a:rPr lang="ar-EG" smtClean="0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ll/>
    <p:sndAc>
      <p:stSnd>
        <p:snd r:embed="rId1" name="coin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DD1053B-6C7B-49ED-A113-0617E267AA61}" type="datetimeFigureOut">
              <a:rPr lang="ar-EG" smtClean="0"/>
              <a:pPr>
                <a:defRPr/>
              </a:pPr>
              <a:t>18‏/8‏/1440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EG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17B173-123D-4754-B726-8AE4265B7995}" type="slidenum">
              <a:rPr lang="ar-EG" smtClean="0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ll/>
    <p:sndAc>
      <p:stSnd>
        <p:snd r:embed="rId1" name="coin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3FC794-B688-4213-B324-78B3CD9D471E}" type="datetimeFigureOut">
              <a:rPr lang="ar-EG" smtClean="0"/>
              <a:pPr>
                <a:defRPr/>
              </a:pPr>
              <a:t>18‏/8‏/1440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EG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pPr>
              <a:defRPr/>
            </a:pPr>
            <a:fld id="{28075D72-FABF-4B97-9BAE-AB90698B4573}" type="slidenum">
              <a:rPr lang="ar-EG" smtClean="0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ll/>
    <p:sndAc>
      <p:stSnd>
        <p:snd r:embed="rId1" name="coin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8BBDE0-83DA-479B-B5BA-876F41E2FD9A}" type="datetimeFigureOut">
              <a:rPr lang="ar-EG" smtClean="0"/>
              <a:pPr>
                <a:defRPr/>
              </a:pPr>
              <a:t>18‏/8‏/1440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EG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4978B6D9-3EA1-4CC5-96C7-01BA79A25095}" type="slidenum">
              <a:rPr lang="ar-EG" smtClean="0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ll/>
    <p:sndAc>
      <p:stSnd>
        <p:snd r:embed="rId1" name="coin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AF320E-6946-4307-816F-35690A083F20}" type="datetimeFigureOut">
              <a:rPr lang="ar-EG" smtClean="0"/>
              <a:pPr>
                <a:defRPr/>
              </a:pPr>
              <a:t>18‏/8‏/1440</a:t>
            </a:fld>
            <a:endParaRPr lang="ar-E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EG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pPr>
              <a:defRPr/>
            </a:pPr>
            <a:fld id="{4BE8AB86-E9C7-4054-AA39-884FDE3172BC}" type="slidenum">
              <a:rPr lang="ar-EG" smtClean="0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ll/>
    <p:sndAc>
      <p:stSnd>
        <p:snd r:embed="rId1" name="coin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B1D351-1195-47BA-8C87-50FDCD803D9D}" type="datetimeFigureOut">
              <a:rPr lang="ar-EG" smtClean="0"/>
              <a:pPr>
                <a:defRPr/>
              </a:pPr>
              <a:t>18‏/8‏/1440</a:t>
            </a:fld>
            <a:endParaRPr 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EG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531371-F507-412F-AC04-11ECBB9B5E76}" type="slidenum">
              <a:rPr lang="ar-EG" smtClean="0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ll/>
    <p:sndAc>
      <p:stSnd>
        <p:snd r:embed="rId1" name="coin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E0E675-24CA-4141-87A8-DF78EEE04A01}" type="datetimeFigureOut">
              <a:rPr lang="ar-EG" smtClean="0"/>
              <a:pPr>
                <a:defRPr/>
              </a:pPr>
              <a:t>18‏/8‏/1440</a:t>
            </a:fld>
            <a:endParaRPr lang="ar-E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EG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5E49A-4028-46C2-94C4-6D4071E85596}" type="slidenum">
              <a:rPr lang="ar-EG" smtClean="0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ll/>
    <p:sndAc>
      <p:stSnd>
        <p:snd r:embed="rId1" name="coin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E095A91-0274-4688-9BE3-210814676E6D}" type="datetimeFigureOut">
              <a:rPr lang="ar-EG" smtClean="0"/>
              <a:pPr>
                <a:defRPr/>
              </a:pPr>
              <a:t>18‏/8‏/1440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EG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5517C7-BD7B-4C93-9252-EC03CA8964DB}" type="slidenum">
              <a:rPr lang="ar-EG" smtClean="0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ll/>
    <p:sndAc>
      <p:stSnd>
        <p:snd r:embed="rId1" name="coin.wav"/>
      </p:stSnd>
    </p:sndAc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C1C228-35DD-459A-A45E-19BD153B27C2}" type="datetimeFigureOut">
              <a:rPr lang="ar-EG" smtClean="0"/>
              <a:pPr>
                <a:defRPr/>
              </a:pPr>
              <a:t>18‏/8‏/1440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ar-EG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pPr>
              <a:defRPr/>
            </a:pPr>
            <a:fld id="{74F4FBF6-652D-47B6-9FAD-B222B8A11B30}" type="slidenum">
              <a:rPr lang="ar-EG" smtClean="0"/>
              <a:pPr>
                <a:defRPr/>
              </a:pPr>
              <a:t>‹#›</a:t>
            </a:fld>
            <a:endParaRPr lang="ar-EG"/>
          </a:p>
        </p:txBody>
      </p:sp>
    </p:spTree>
  </p:cSld>
  <p:clrMapOvr>
    <a:masterClrMapping/>
  </p:clrMapOvr>
  <p:transition>
    <p:pull/>
    <p:sndAc>
      <p:stSnd>
        <p:snd r:embed="rId1" name="coin.wav"/>
      </p:stSnd>
    </p:sndAc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749"/>
            <a:ext cx="1952272" cy="6852504"/>
            <a:chOff x="6627813" y="196102"/>
            <a:chExt cx="1952625" cy="5677649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610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E337B6-2893-4EA5-884C-D609E841AE4A}" type="datetimeFigureOut">
              <a:rPr lang="ar-EG" smtClean="0"/>
              <a:pPr>
                <a:defRPr/>
              </a:pPr>
              <a:t>18‏/8‏/1440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>
              <a:defRPr/>
            </a:pPr>
            <a:fld id="{B9E8DBDD-B902-4013-B062-7F372D389DFF}" type="slidenum">
              <a:rPr lang="ar-EG" smtClean="0"/>
              <a:pPr>
                <a:defRPr/>
              </a:pPr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796640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</p:sldLayoutIdLst>
  <p:transition>
    <p:pull/>
    <p:sndAc>
      <p:stSnd>
        <p:snd r:embed="rId18" name="coin.wav"/>
      </p:stSnd>
    </p:sndAc>
  </p:transition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4" Type="http://schemas.openxmlformats.org/officeDocument/2006/relationships/image" Target="../media/image17.jpeg"/><Relationship Id="rId5" Type="http://schemas.openxmlformats.org/officeDocument/2006/relationships/image" Target="../media/image19.wmf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4" Type="http://schemas.openxmlformats.org/officeDocument/2006/relationships/audio" Target="../media/audio7.wav"/><Relationship Id="rId5" Type="http://schemas.openxmlformats.org/officeDocument/2006/relationships/image" Target="../media/image21.jpeg"/><Relationship Id="rId6" Type="http://schemas.openxmlformats.org/officeDocument/2006/relationships/image" Target="../media/image22.jpeg"/><Relationship Id="rId7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4" Type="http://schemas.openxmlformats.org/officeDocument/2006/relationships/audio" Target="../media/audio14.wav"/><Relationship Id="rId5" Type="http://schemas.openxmlformats.org/officeDocument/2006/relationships/image" Target="../media/image23.jpeg"/><Relationship Id="rId6" Type="http://schemas.openxmlformats.org/officeDocument/2006/relationships/image" Target="../media/image24.png"/><Relationship Id="rId7" Type="http://schemas.openxmlformats.org/officeDocument/2006/relationships/image" Target="../media/image25.wmf"/><Relationship Id="rId8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4" Type="http://schemas.openxmlformats.org/officeDocument/2006/relationships/image" Target="../media/image23.jpeg"/><Relationship Id="rId5" Type="http://schemas.openxmlformats.org/officeDocument/2006/relationships/image" Target="../media/image16.jpeg"/><Relationship Id="rId6" Type="http://schemas.openxmlformats.org/officeDocument/2006/relationships/image" Target="../media/image24.png"/><Relationship Id="rId7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4" Type="http://schemas.openxmlformats.org/officeDocument/2006/relationships/image" Target="../media/image23.jpeg"/><Relationship Id="rId5" Type="http://schemas.openxmlformats.org/officeDocument/2006/relationships/image" Target="../media/image25.wmf"/><Relationship Id="rId6" Type="http://schemas.openxmlformats.org/officeDocument/2006/relationships/image" Target="../media/image24.png"/><Relationship Id="rId7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4" Type="http://schemas.openxmlformats.org/officeDocument/2006/relationships/image" Target="../media/image16.jpeg"/><Relationship Id="rId5" Type="http://schemas.openxmlformats.org/officeDocument/2006/relationships/image" Target="../media/image24.png"/><Relationship Id="rId6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4" Type="http://schemas.openxmlformats.org/officeDocument/2006/relationships/audio" Target="../media/audio14.wav"/><Relationship Id="rId5" Type="http://schemas.openxmlformats.org/officeDocument/2006/relationships/image" Target="../media/image27.jpeg"/><Relationship Id="rId6" Type="http://schemas.openxmlformats.org/officeDocument/2006/relationships/image" Target="../media/image25.wmf"/><Relationship Id="rId7" Type="http://schemas.openxmlformats.org/officeDocument/2006/relationships/image" Target="../media/image24.png"/><Relationship Id="rId8" Type="http://schemas.openxmlformats.org/officeDocument/2006/relationships/image" Target="../media/image26.jpeg"/><Relationship Id="rId9" Type="http://schemas.openxmlformats.org/officeDocument/2006/relationships/image" Target="../media/image28.tiff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4" Type="http://schemas.openxmlformats.org/officeDocument/2006/relationships/slide" Target="slide19.xml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5" Type="http://schemas.openxmlformats.org/officeDocument/2006/relationships/image" Target="../media/image30.png"/><Relationship Id="rId6" Type="http://schemas.openxmlformats.org/officeDocument/2006/relationships/image" Target="../media/image31.tiff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audio" Target="../media/audio1.wav"/><Relationship Id="rId5" Type="http://schemas.openxmlformats.org/officeDocument/2006/relationships/image" Target="../media/image30.png"/><Relationship Id="rId6" Type="http://schemas.openxmlformats.org/officeDocument/2006/relationships/image" Target="../media/image32.tiff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4" Type="http://schemas.openxmlformats.org/officeDocument/2006/relationships/image" Target="../media/image4.tiff"/><Relationship Id="rId5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4" Type="http://schemas.openxmlformats.org/officeDocument/2006/relationships/image" Target="../media/image6.wmf"/><Relationship Id="rId5" Type="http://schemas.openxmlformats.org/officeDocument/2006/relationships/image" Target="../media/image7.wmf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4" Type="http://schemas.openxmlformats.org/officeDocument/2006/relationships/image" Target="../media/image7.wmf"/><Relationship Id="rId5" Type="http://schemas.openxmlformats.org/officeDocument/2006/relationships/image" Target="../media/image6.wmf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4" Type="http://schemas.openxmlformats.org/officeDocument/2006/relationships/audio" Target="../media/audio6.wav"/><Relationship Id="rId5" Type="http://schemas.openxmlformats.org/officeDocument/2006/relationships/audio" Target="../media/audio7.wav"/><Relationship Id="rId6" Type="http://schemas.openxmlformats.org/officeDocument/2006/relationships/image" Target="../media/image8.png"/><Relationship Id="rId7" Type="http://schemas.openxmlformats.org/officeDocument/2006/relationships/image" Target="../media/image9.wmf"/><Relationship Id="rId8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2" Type="http://schemas.openxmlformats.org/officeDocument/2006/relationships/audio" Target="../media/audio4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4" Type="http://schemas.openxmlformats.org/officeDocument/2006/relationships/audio" Target="../media/audio9.wav"/><Relationship Id="rId5" Type="http://schemas.openxmlformats.org/officeDocument/2006/relationships/audio" Target="../media/audio10.wav"/><Relationship Id="rId6" Type="http://schemas.openxmlformats.org/officeDocument/2006/relationships/audio" Target="../media/audio11.wav"/><Relationship Id="rId7" Type="http://schemas.openxmlformats.org/officeDocument/2006/relationships/image" Target="../media/image11.jpeg"/><Relationship Id="rId8" Type="http://schemas.openxmlformats.org/officeDocument/2006/relationships/image" Target="../media/image12.png"/><Relationship Id="rId9" Type="http://schemas.openxmlformats.org/officeDocument/2006/relationships/image" Target="../media/image13.wmf"/><Relationship Id="rId10" Type="http://schemas.openxmlformats.org/officeDocument/2006/relationships/image" Target="../media/image14.jpeg"/><Relationship Id="rId11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4" Type="http://schemas.openxmlformats.org/officeDocument/2006/relationships/image" Target="../media/image11.jpeg"/><Relationship Id="rId5" Type="http://schemas.openxmlformats.org/officeDocument/2006/relationships/image" Target="../media/image12.png"/><Relationship Id="rId6" Type="http://schemas.openxmlformats.org/officeDocument/2006/relationships/image" Target="../media/image13.wmf"/><Relationship Id="rId7" Type="http://schemas.openxmlformats.org/officeDocument/2006/relationships/image" Target="../media/image15.jpeg"/><Relationship Id="rId8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wmf"/><Relationship Id="rId1" Type="http://schemas.openxmlformats.org/officeDocument/2006/relationships/slideLayout" Target="../slideLayouts/slideLayout7.xml"/><Relationship Id="rId2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ÙØªÙØ¬Ø© Ø¨Ø­Ø« Ø§ÙØµÙØ± Ø¹Ù Ø®ÙÙÙØ§Øª Ø¨ÙØ±Ø¨ÙÙÙØª ÙÙØ§Ø·ÙØ§Ù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8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loud 6"/>
          <p:cNvSpPr/>
          <p:nvPr/>
        </p:nvSpPr>
        <p:spPr>
          <a:xfrm>
            <a:off x="1547664" y="2132856"/>
            <a:ext cx="5400600" cy="2808312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ar-SA" sz="5400" b="1" dirty="0" smtClean="0">
                <a:solidFill>
                  <a:srgbClr val="0033CC"/>
                </a:solidFill>
                <a:latin typeface="Al Nile" charset="-78"/>
                <a:ea typeface="Al Nile" charset="-78"/>
                <a:cs typeface="Al Nile" charset="-78"/>
              </a:rPr>
              <a:t>تغيرات </a:t>
            </a:r>
            <a:r>
              <a:rPr lang="ar-SA" sz="5400" b="1" dirty="0" smtClean="0">
                <a:solidFill>
                  <a:srgbClr val="0033CC"/>
                </a:solidFill>
                <a:latin typeface="Al Nile" charset="-78"/>
                <a:ea typeface="Al Nile" charset="-78"/>
                <a:cs typeface="Al Nile" charset="-78"/>
              </a:rPr>
              <a:t>المادة</a:t>
            </a:r>
            <a:endParaRPr lang="en-US" sz="5400" b="1" dirty="0">
              <a:solidFill>
                <a:srgbClr val="0033CC"/>
              </a:solidFill>
              <a:latin typeface="Al Nile" charset="-78"/>
              <a:ea typeface="Al Nile" charset="-78"/>
              <a:cs typeface="Al Nile" charset="-78"/>
            </a:endParaRPr>
          </a:p>
        </p:txBody>
      </p:sp>
    </p:spTree>
  </p:cSld>
  <p:clrMapOvr>
    <a:masterClrMapping/>
  </p:clrMapOvr>
  <p:transition>
    <p:pull/>
    <p:sndAc>
      <p:stSnd>
        <p:snd r:embed="rId2" name="coin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CKLC162.WM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50" y="1785938"/>
            <a:ext cx="4429125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lowchart: Alternate Process 2"/>
          <p:cNvSpPr/>
          <p:nvPr/>
        </p:nvSpPr>
        <p:spPr>
          <a:xfrm>
            <a:off x="4286250" y="2357438"/>
            <a:ext cx="4486275" cy="2571750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3200" b="1" dirty="0">
                <a:solidFill>
                  <a:srgbClr val="008000"/>
                </a:solidFill>
              </a:rPr>
              <a:t> </a:t>
            </a:r>
            <a:r>
              <a:rPr lang="ar-EG" sz="3200" b="1" dirty="0">
                <a:solidFill>
                  <a:srgbClr val="0070C0"/>
                </a:solidFill>
              </a:rPr>
              <a:t>عندما </a:t>
            </a:r>
            <a:r>
              <a:rPr lang="ar-EG" sz="3200" b="1" dirty="0" err="1">
                <a:solidFill>
                  <a:srgbClr val="002060"/>
                </a:solidFill>
              </a:rPr>
              <a:t>ت</a:t>
            </a:r>
            <a:r>
              <a:rPr lang="ar-SA" sz="3200" b="1" dirty="0">
                <a:solidFill>
                  <a:srgbClr val="002060"/>
                </a:solidFill>
              </a:rPr>
              <a:t>ح</a:t>
            </a:r>
            <a:r>
              <a:rPr lang="ar-EG" sz="3200" b="1" dirty="0">
                <a:solidFill>
                  <a:srgbClr val="002060"/>
                </a:solidFill>
              </a:rPr>
              <a:t>ترق </a:t>
            </a:r>
            <a:r>
              <a:rPr lang="ar-EG" sz="3200" b="1" dirty="0">
                <a:solidFill>
                  <a:srgbClr val="0070C0"/>
                </a:solidFill>
              </a:rPr>
              <a:t>الورقة فإنها تتحول إلى رماد. لقد تغيرت الورقة هنا وتحولت إلى مادة أخرى.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38091"/>
            <a:ext cx="3871071" cy="3495694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/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2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2" decel="50000">
                                          <p:stCondLst>
                                            <p:cond delay="4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clama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" tmFilter="0, 0; 0.125,0.2665; 0.25,0.4; 0.375,0.465; 0.5,0.5;  0.625,0.535; 0.75,0.6; 0.875,0.7335; 1,1">
                                          <p:stCondLst>
                                            <p:cond delay="3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" tmFilter="0, 0; 0.125,0.2665; 0.25,0.4; 0.375,0.465; 0.5,0.5;  0.625,0.535; 0.75,0.6; 0.875,0.7335; 1,1">
                                          <p:stCondLst>
                                            <p:cond delay="41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32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42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42" decel="50000">
                                          <p:stCondLst>
                                            <p:cond delay="41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42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3" tmFilter="0, 0; 0.125,0.2665; 0.25,0.4; 0.375,0.465; 0.5,0.5;  0.625,0.535; 0.75,0.6; 0.875,0.7335; 1,1">
                                          <p:stCondLst>
                                            <p:cond delay="33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1" tmFilter="0, 0; 0.125,0.2665; 0.25,0.4; 0.375,0.465; 0.5,0.5;  0.625,0.535; 0.75,0.6; 0.875,0.7335; 1,1">
                                          <p:stCondLst>
                                            <p:cond delay="413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7">
                                          <p:stCondLst>
                                            <p:cond delay="327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42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42" decel="50000">
                                          <p:stCondLst>
                                            <p:cond delay="41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51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42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ntagon 1"/>
          <p:cNvSpPr/>
          <p:nvPr/>
        </p:nvSpPr>
        <p:spPr>
          <a:xfrm>
            <a:off x="1492250" y="1620838"/>
            <a:ext cx="5908675" cy="857250"/>
          </a:xfrm>
          <a:prstGeom prst="homePlate">
            <a:avLst/>
          </a:prstGeom>
          <a:blipFill>
            <a:blip r:embed="rId6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>
              <a:defRPr/>
            </a:pPr>
            <a:endParaRPr lang="ar-EG" sz="6000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" name="Flowchart: Document 2"/>
          <p:cNvSpPr/>
          <p:nvPr/>
        </p:nvSpPr>
        <p:spPr>
          <a:xfrm>
            <a:off x="1042988" y="4508500"/>
            <a:ext cx="7273925" cy="1800225"/>
          </a:xfrm>
          <a:prstGeom prst="flowChartDocument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36700" y="4652963"/>
            <a:ext cx="63754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defRPr/>
            </a:pPr>
            <a:r>
              <a:rPr lang="ar-EG" sz="4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يمكن تقطيع التفاحة أو قطعها وتركها لفترة في الهواء فيتغير لونها.</a:t>
            </a:r>
            <a:endParaRPr lang="en-US" sz="4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06563" y="1665288"/>
            <a:ext cx="5135562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altLang="ar-EG" sz="4400" b="1" dirty="0">
                <a:solidFill>
                  <a:srgbClr val="FFFF00"/>
                </a:solidFill>
                <a:cs typeface="Times New Roman" pitchFamily="18" charset="0"/>
              </a:rPr>
              <a:t>كيف يمكن أن أغير التفاحة؟</a:t>
            </a:r>
            <a:endParaRPr lang="ar-EG" altLang="ar-EG" sz="4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pull/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ide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uadernos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29894" y="244474"/>
            <a:ext cx="3251201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BANNR029.WMF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288667" y="2852936"/>
            <a:ext cx="7069521" cy="2447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6" name="Rectangle 2"/>
          <p:cNvSpPr>
            <a:spLocks noChangeArrowheads="1"/>
          </p:cNvSpPr>
          <p:nvPr/>
        </p:nvSpPr>
        <p:spPr bwMode="auto">
          <a:xfrm rot="-151248">
            <a:off x="1738313" y="3495675"/>
            <a:ext cx="6288087" cy="1200150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 algn="r" rtl="1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ar-EG" altLang="ar-EG" sz="3600" b="1" dirty="0">
                <a:solidFill>
                  <a:srgbClr val="7030A0"/>
                </a:solidFill>
                <a:latin typeface="Arial" pitchFamily="34" charset="0"/>
                <a:cs typeface="+mn-cs"/>
              </a:rPr>
              <a:t>1- </a:t>
            </a:r>
            <a:r>
              <a:rPr lang="ar-EG" altLang="ar-EG" sz="3600" b="1" dirty="0">
                <a:solidFill>
                  <a:srgbClr val="002060"/>
                </a:solidFill>
                <a:latin typeface="Arial" pitchFamily="34" charset="0"/>
                <a:cs typeface="+mn-cs"/>
              </a:rPr>
              <a:t>مشكلة وحل</a:t>
            </a:r>
            <a:r>
              <a:rPr lang="en-US" altLang="ar-EG" sz="3600" b="1" dirty="0">
                <a:solidFill>
                  <a:srgbClr val="002060"/>
                </a:solidFill>
                <a:latin typeface="Arial" pitchFamily="34" charset="0"/>
                <a:cs typeface="+mn-cs"/>
              </a:rPr>
              <a:t>.</a:t>
            </a:r>
            <a:r>
              <a:rPr lang="ar-EG" altLang="ar-EG" sz="3600" b="1" dirty="0">
                <a:solidFill>
                  <a:srgbClr val="002060"/>
                </a:solidFill>
                <a:latin typeface="Arial" pitchFamily="34" charset="0"/>
                <a:cs typeface="+mn-cs"/>
              </a:rPr>
              <a:t> </a:t>
            </a:r>
            <a:r>
              <a:rPr lang="ar-EG" altLang="ar-EG" sz="3600" b="1" dirty="0">
                <a:solidFill>
                  <a:srgbClr val="7030A0"/>
                </a:solidFill>
                <a:latin typeface="Arial" pitchFamily="34" charset="0"/>
                <a:cs typeface="+mn-cs"/>
              </a:rPr>
              <a:t>انثنت ورقة من دفتري. كيف يمكنني إعادتها إلى شكلها الأصلي؟</a:t>
            </a:r>
            <a:endParaRPr lang="ar-EG" altLang="ar-EG" sz="4400" dirty="0">
              <a:solidFill>
                <a:srgbClr val="7030A0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59832" y="244474"/>
            <a:ext cx="4104456" cy="1744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419475" y="549275"/>
            <a:ext cx="374481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EG" altLang="ar-EG" sz="4000" b="1" dirty="0">
                <a:solidFill>
                  <a:srgbClr val="FF0000"/>
                </a:solidFill>
                <a:latin typeface="Arial" pitchFamily="34" charset="0"/>
                <a:cs typeface="+mn-cs"/>
              </a:rPr>
              <a:t>أفكر وأتحدث وأكتب</a:t>
            </a:r>
            <a:endParaRPr lang="ar-EG" altLang="ar-EG" sz="4000" dirty="0">
              <a:solidFill>
                <a:srgbClr val="FF0000"/>
              </a:solidFill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p:transition>
    <p:pull/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56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4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/>
          <p:cNvSpPr/>
          <p:nvPr/>
        </p:nvSpPr>
        <p:spPr>
          <a:xfrm>
            <a:off x="2894013" y="4221163"/>
            <a:ext cx="3549650" cy="1584325"/>
          </a:xfrm>
          <a:prstGeom prst="flowChartDocument">
            <a:avLst/>
          </a:prstGeom>
          <a:blipFill>
            <a:blip r:embed="rId5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403350" y="4437063"/>
            <a:ext cx="63754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altLang="ar-EG" sz="4800" b="1"/>
              <a:t>أفردها بيدي.</a:t>
            </a:r>
            <a:endParaRPr lang="en-US" altLang="ar-EG" sz="4800" b="1"/>
          </a:p>
        </p:txBody>
      </p:sp>
      <p:pic>
        <p:nvPicPr>
          <p:cNvPr id="34820" name="Picture 7" descr="cuadernos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8274" y="431800"/>
            <a:ext cx="3251201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19475" y="244474"/>
            <a:ext cx="4032845" cy="1816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419475" y="549275"/>
            <a:ext cx="4341813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ar-EG" altLang="ar-EG" sz="4000" b="1" dirty="0">
                <a:solidFill>
                  <a:srgbClr val="FF0000"/>
                </a:solidFill>
                <a:latin typeface="Arial" pitchFamily="34" charset="0"/>
                <a:cs typeface="+mn-cs"/>
              </a:rPr>
              <a:t>أفكر وأتحدث وأكتب</a:t>
            </a:r>
            <a:endParaRPr lang="ar-EG" altLang="ar-EG" sz="4000" dirty="0">
              <a:solidFill>
                <a:srgbClr val="FF0000"/>
              </a:solidFill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p:transition>
    <p:pull/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NNR029.WM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3000375"/>
            <a:ext cx="7889875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 rot="21448752">
            <a:off x="550863" y="3827463"/>
            <a:ext cx="7631112" cy="646112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 algn="r" rtl="1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algn="r" rtl="1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algn="r" rtl="1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algn="r" rtl="1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algn="r" rtl="1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ar-EG" altLang="ar-EG" sz="3600" b="1" dirty="0">
                <a:solidFill>
                  <a:srgbClr val="002060"/>
                </a:solidFill>
                <a:latin typeface="Arial" pitchFamily="34" charset="0"/>
                <a:cs typeface="Times New Roman" pitchFamily="18" charset="0"/>
              </a:rPr>
              <a:t>2- السؤال الأساسي. </a:t>
            </a:r>
            <a:r>
              <a:rPr lang="ar-EG" altLang="ar-EG" sz="3600" b="1" dirty="0">
                <a:solidFill>
                  <a:srgbClr val="7030A0"/>
                </a:solidFill>
                <a:latin typeface="Arial" pitchFamily="34" charset="0"/>
                <a:cs typeface="+mn-cs"/>
              </a:rPr>
              <a:t>كيف تتغير خصائص المواد؟</a:t>
            </a:r>
          </a:p>
        </p:txBody>
      </p:sp>
      <p:pic>
        <p:nvPicPr>
          <p:cNvPr id="35844" name="Picture 5" descr="cuadernos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57188" y="-428625"/>
            <a:ext cx="3251201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19475" y="316483"/>
            <a:ext cx="3528789" cy="1744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419475" y="549275"/>
            <a:ext cx="4341813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ar-EG" altLang="ar-EG" sz="4000" b="1" dirty="0">
                <a:solidFill>
                  <a:srgbClr val="FF0000"/>
                </a:solidFill>
                <a:latin typeface="Arial" pitchFamily="34" charset="0"/>
                <a:cs typeface="+mn-cs"/>
              </a:rPr>
              <a:t>أفكر وأتحدث وأكتب</a:t>
            </a:r>
            <a:endParaRPr lang="ar-EG" altLang="ar-EG" sz="4000" dirty="0">
              <a:solidFill>
                <a:srgbClr val="FF0000"/>
              </a:solidFill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p:transition>
    <p:pull/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ocument 5"/>
          <p:cNvSpPr/>
          <p:nvPr/>
        </p:nvSpPr>
        <p:spPr>
          <a:xfrm>
            <a:off x="1116013" y="4149725"/>
            <a:ext cx="7272337" cy="2087563"/>
          </a:xfrm>
          <a:prstGeom prst="flowChartDocument">
            <a:avLst/>
          </a:prstGeom>
          <a:blipFill>
            <a:blip r:embed="rId4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58888" y="4221163"/>
            <a:ext cx="7056437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defRPr/>
            </a:pPr>
            <a:r>
              <a:rPr lang="ar-EG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إما ان تتغير المادة إلى مادة أخرى ذات خصائص مختلفة أو يتغير شكل المادة وتبقى خصائص المادة كما هي.</a:t>
            </a:r>
            <a:endParaRPr lang="en-US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6868" name="Picture 7" descr="cuadernos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-292919"/>
            <a:ext cx="3251201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03848" y="316482"/>
            <a:ext cx="4320480" cy="203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419475" y="549275"/>
            <a:ext cx="4341813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ar-EG" altLang="ar-EG" sz="4000" b="1" dirty="0">
                <a:solidFill>
                  <a:srgbClr val="FF0000"/>
                </a:solidFill>
                <a:latin typeface="Arial" pitchFamily="34" charset="0"/>
                <a:cs typeface="+mn-cs"/>
              </a:rPr>
              <a:t>أفكر وأتحدث وأكتب</a:t>
            </a:r>
            <a:endParaRPr lang="ar-EG" altLang="ar-EG" sz="4000" dirty="0">
              <a:solidFill>
                <a:srgbClr val="FF0000"/>
              </a:solidFill>
              <a:latin typeface="Arial" pitchFamily="34" charset="0"/>
              <a:cs typeface="+mn-cs"/>
            </a:endParaRPr>
          </a:p>
        </p:txBody>
      </p:sp>
    </p:spTree>
  </p:cSld>
  <p:clrMapOvr>
    <a:masterClrMapping/>
  </p:clrMapOvr>
  <p:transition>
    <p:pull/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NNR029.WM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59832" y="3792538"/>
            <a:ext cx="5203106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 rot="-151248">
            <a:off x="3052166" y="4112373"/>
            <a:ext cx="487830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1"/>
            <a:r>
              <a:rPr lang="ar-EG" altLang="ar-EG" sz="4400" b="1">
                <a:solidFill>
                  <a:srgbClr val="7030A0"/>
                </a:solidFill>
                <a:latin typeface="Calibri" pitchFamily="34" charset="0"/>
              </a:rPr>
              <a:t>أصنع قارباً من الورق.</a:t>
            </a:r>
            <a:endParaRPr lang="ar-EG" altLang="ar-EG" sz="4400">
              <a:solidFill>
                <a:srgbClr val="7030A0"/>
              </a:solidFill>
            </a:endParaRPr>
          </a:p>
        </p:txBody>
      </p:sp>
      <p:sp>
        <p:nvSpPr>
          <p:cNvPr id="7" name="Cloud 6"/>
          <p:cNvSpPr/>
          <p:nvPr/>
        </p:nvSpPr>
        <p:spPr>
          <a:xfrm>
            <a:off x="5476875" y="2220913"/>
            <a:ext cx="3571875" cy="1428750"/>
          </a:xfrm>
          <a:prstGeom prst="cloud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>
              <a:defRPr/>
            </a:pPr>
            <a:endParaRPr lang="ar-EG" sz="4000" dirty="0">
              <a:solidFill>
                <a:schemeClr val="bg1"/>
              </a:solidFill>
            </a:endParaRPr>
          </a:p>
        </p:txBody>
      </p:sp>
      <p:pic>
        <p:nvPicPr>
          <p:cNvPr id="37893" name="Picture 7" descr="cuadernos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9949" y="-171400"/>
            <a:ext cx="3251201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8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41150" y="321672"/>
            <a:ext cx="3600798" cy="1726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3419475" y="549275"/>
            <a:ext cx="4341813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ar-EG" altLang="ar-EG" sz="4000" b="1" dirty="0">
                <a:solidFill>
                  <a:srgbClr val="FF0000"/>
                </a:solidFill>
                <a:latin typeface="Arial" pitchFamily="34" charset="0"/>
                <a:cs typeface="+mn-cs"/>
              </a:rPr>
              <a:t>أفكر وأتحدث وأكتب</a:t>
            </a:r>
            <a:endParaRPr lang="ar-EG" altLang="ar-EG" sz="4000" dirty="0">
              <a:solidFill>
                <a:srgbClr val="FF0000"/>
              </a:solidFill>
              <a:latin typeface="Arial" pitchFamily="34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219825" y="2565400"/>
            <a:ext cx="2168525" cy="708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1">
              <a:defRPr/>
            </a:pPr>
            <a:r>
              <a:rPr lang="ar-EG" sz="4000" b="1" dirty="0">
                <a:solidFill>
                  <a:schemeClr val="bg1"/>
                </a:solidFill>
                <a:cs typeface="+mn-cs"/>
              </a:rPr>
              <a:t>العلوم والفن</a:t>
            </a:r>
            <a:endParaRPr lang="ar-EG" sz="4000" dirty="0">
              <a:solidFill>
                <a:schemeClr val="bg1"/>
              </a:solidFill>
              <a:latin typeface="Arial" pitchFamily="34" charset="0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949" y="3941762"/>
            <a:ext cx="2598936" cy="2916238"/>
          </a:xfrm>
          <a:prstGeom prst="rect">
            <a:avLst/>
          </a:prstGeom>
        </p:spPr>
      </p:pic>
    </p:spTree>
  </p:cSld>
  <p:clrMapOvr>
    <a:masterClrMapping/>
  </p:clrMapOvr>
  <p:transition>
    <p:pull/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976" y="639026"/>
            <a:ext cx="2924944" cy="2708920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6804248" y="769350"/>
            <a:ext cx="1800200" cy="1224136"/>
          </a:xfrm>
          <a:prstGeom prst="cloudCallou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948264" y="1196752"/>
            <a:ext cx="1368152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ar-SA" b="1" dirty="0" smtClean="0">
                <a:solidFill>
                  <a:srgbClr val="0070C0"/>
                </a:solidFill>
              </a:rPr>
              <a:t>فكر و أجب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23928" y="2564904"/>
            <a:ext cx="468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ar-SA" sz="3200" b="1" dirty="0" smtClean="0">
                <a:solidFill>
                  <a:srgbClr val="0070C0"/>
                </a:solidFill>
              </a:rPr>
              <a:t>تتغير خصائص المادة بــ ؟</a:t>
            </a:r>
            <a:endParaRPr lang="en-US" sz="3200" b="1" dirty="0">
              <a:solidFill>
                <a:srgbClr val="0070C0"/>
              </a:solidFill>
            </a:endParaRPr>
          </a:p>
        </p:txBody>
      </p:sp>
      <p:sp>
        <p:nvSpPr>
          <p:cNvPr id="6" name="Rectangle 5">
            <a:hlinkClick r:id="" action="ppaction://hlinkshowjump?jump=nextslide"/>
          </p:cNvPr>
          <p:cNvSpPr/>
          <p:nvPr/>
        </p:nvSpPr>
        <p:spPr>
          <a:xfrm>
            <a:off x="3563888" y="3444450"/>
            <a:ext cx="4752528" cy="65213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ar-SA" b="1" dirty="0" smtClean="0">
                <a:solidFill>
                  <a:srgbClr val="0033CC"/>
                </a:solidFill>
              </a:rPr>
              <a:t>1- بحرقها.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7" name="Rectangle 6">
            <a:hlinkClick r:id="rId4" action="ppaction://hlinksldjump"/>
          </p:cNvPr>
          <p:cNvSpPr/>
          <p:nvPr/>
        </p:nvSpPr>
        <p:spPr>
          <a:xfrm>
            <a:off x="3563888" y="4573280"/>
            <a:ext cx="4752528" cy="6480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ar-SA" b="1" dirty="0" smtClean="0">
                <a:solidFill>
                  <a:srgbClr val="0033CC"/>
                </a:solidFill>
              </a:rPr>
              <a:t>2-بثنيها.</a:t>
            </a:r>
            <a:endParaRPr lang="en-US" b="1" dirty="0">
              <a:solidFill>
                <a:srgbClr val="0033CC"/>
              </a:solidFill>
            </a:endParaRPr>
          </a:p>
        </p:txBody>
      </p:sp>
      <p:sp>
        <p:nvSpPr>
          <p:cNvPr id="10" name="Rectangle 9">
            <a:hlinkClick r:id="rId4" action="ppaction://hlinksldjump"/>
          </p:cNvPr>
          <p:cNvSpPr/>
          <p:nvPr/>
        </p:nvSpPr>
        <p:spPr>
          <a:xfrm>
            <a:off x="3563888" y="5698046"/>
            <a:ext cx="4752528" cy="64807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ar-SA" b="1" dirty="0" smtClean="0">
                <a:solidFill>
                  <a:srgbClr val="0033CC"/>
                </a:solidFill>
              </a:rPr>
              <a:t>2-بقصها.</a:t>
            </a:r>
            <a:endParaRPr lang="en-US" b="1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167407"/>
      </p:ext>
    </p:extLst>
  </p:cSld>
  <p:clrMapOvr>
    <a:masterClrMapping/>
  </p:clrMapOvr>
  <p:transition>
    <p:pull/>
    <p:sndAc>
      <p:stSnd>
        <p:snd r:embed="rId2" name="coin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ت الباز او اجابه خاطئه - مؤثرات صوتية للمونتاج Buzz Wrong Answer - sound effec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75656" y="1988840"/>
            <a:ext cx="812800" cy="81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7944" y="0"/>
            <a:ext cx="507605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11960" y="404664"/>
            <a:ext cx="1944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ar-SA" sz="2000" b="1" dirty="0" smtClean="0">
                <a:solidFill>
                  <a:srgbClr val="0070C0"/>
                </a:solidFill>
              </a:rPr>
              <a:t>جواب صحيح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8" name="Left Arrow 7">
            <a:hlinkClick r:id="" action="ppaction://hlinkshowjump?jump=lastslide"/>
          </p:cNvPr>
          <p:cNvSpPr/>
          <p:nvPr/>
        </p:nvSpPr>
        <p:spPr>
          <a:xfrm>
            <a:off x="1331640" y="6021288"/>
            <a:ext cx="2232248" cy="648072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984729"/>
      </p:ext>
    </p:extLst>
  </p:cSld>
  <p:clrMapOvr>
    <a:masterClrMapping/>
  </p:clrMapOvr>
  <p:transition>
    <p:pull/>
    <p:sndAc>
      <p:stSnd>
        <p:snd r:embed="rId4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تصفيق الجمهور - مؤثرات صوتية للمونتاج Audience applause - sound effec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672" y="2060848"/>
            <a:ext cx="812800" cy="81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1920" y="0"/>
            <a:ext cx="529208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16016" y="548680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ar-SA" sz="2000" b="1" dirty="0" smtClean="0">
                <a:solidFill>
                  <a:srgbClr val="0070C0"/>
                </a:solidFill>
              </a:rPr>
              <a:t>جواب خاطئ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5" name="Right Arrow 4">
            <a:hlinkClick r:id="" action="ppaction://hlinkshowjump?jump=firstslide"/>
          </p:cNvPr>
          <p:cNvSpPr/>
          <p:nvPr/>
        </p:nvSpPr>
        <p:spPr>
          <a:xfrm>
            <a:off x="1331640" y="5877272"/>
            <a:ext cx="2304256" cy="86409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19672" y="612465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ar-SA" dirty="0" smtClean="0"/>
              <a:t>حاول مرة أخرى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1892"/>
      </p:ext>
    </p:extLst>
  </p:cSld>
  <p:clrMapOvr>
    <a:masterClrMapping/>
  </p:clrMapOvr>
  <p:transition>
    <p:pull/>
    <p:sndAc>
      <p:stSnd>
        <p:snd r:embed="rId4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6084168" y="260648"/>
            <a:ext cx="2808312" cy="23649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7020272" y="1083852"/>
            <a:ext cx="1116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ar-SA" sz="2400" b="1" dirty="0" smtClean="0"/>
              <a:t>الأهداف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1547664" y="2852936"/>
            <a:ext cx="68407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ar-SA" sz="3600" b="1" dirty="0" smtClean="0">
                <a:solidFill>
                  <a:srgbClr val="0070C0"/>
                </a:solidFill>
                <a:latin typeface="Al Bayan Plain" charset="-78"/>
                <a:ea typeface="Al Bayan Plain" charset="-78"/>
                <a:cs typeface="Al Bayan Plain" charset="-78"/>
              </a:rPr>
              <a:t>1-أن يعرف الطالب </a:t>
            </a:r>
            <a:r>
              <a:rPr lang="ar-SA" sz="3600" b="1" dirty="0" smtClean="0">
                <a:solidFill>
                  <a:srgbClr val="0070C0"/>
                </a:solidFill>
                <a:latin typeface="Al Bayan Plain" charset="-78"/>
                <a:ea typeface="Al Bayan Plain" charset="-78"/>
                <a:cs typeface="Al Bayan Plain" charset="-78"/>
              </a:rPr>
              <a:t>أنواع تغيرات </a:t>
            </a:r>
            <a:r>
              <a:rPr lang="ar-SA" sz="3600" b="1" dirty="0" smtClean="0">
                <a:solidFill>
                  <a:srgbClr val="0070C0"/>
                </a:solidFill>
                <a:latin typeface="Al Bayan Plain" charset="-78"/>
                <a:ea typeface="Al Bayan Plain" charset="-78"/>
                <a:cs typeface="Al Bayan Plain" charset="-78"/>
              </a:rPr>
              <a:t>المادة</a:t>
            </a:r>
            <a:r>
              <a:rPr lang="ar-SA" sz="3600" b="1" dirty="0" smtClean="0">
                <a:solidFill>
                  <a:srgbClr val="0070C0"/>
                </a:solidFill>
                <a:latin typeface="Al Bayan Plain" charset="-78"/>
                <a:ea typeface="Al Bayan Plain" charset="-78"/>
                <a:cs typeface="Al Bayan Plain" charset="-78"/>
              </a:rPr>
              <a:t>.</a:t>
            </a:r>
          </a:p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ar-SA" sz="3600" b="1" dirty="0" smtClean="0">
              <a:solidFill>
                <a:srgbClr val="0070C0"/>
              </a:solidFill>
              <a:latin typeface="Al Bayan Plain" charset="-78"/>
              <a:ea typeface="Al Bayan Plain" charset="-78"/>
              <a:cs typeface="Al Bayan Plain" charset="-78"/>
            </a:endParaRPr>
          </a:p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ar-SA" sz="3600" b="1" dirty="0" smtClean="0">
                <a:solidFill>
                  <a:srgbClr val="0070C0"/>
                </a:solidFill>
                <a:latin typeface="Al Bayan Plain" charset="-78"/>
                <a:ea typeface="Al Bayan Plain" charset="-78"/>
                <a:cs typeface="Al Bayan Plain" charset="-78"/>
              </a:rPr>
              <a:t>2- أن يعرف الطالب كيف تتغير المادة الصلبة.</a:t>
            </a:r>
          </a:p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endParaRPr lang="ar-SA" sz="3600" b="1" dirty="0" smtClean="0">
              <a:solidFill>
                <a:srgbClr val="0070C0"/>
              </a:solidFill>
              <a:latin typeface="Al Bayan Plain" charset="-78"/>
              <a:ea typeface="Al Bayan Plain" charset="-78"/>
              <a:cs typeface="Al Bayan Plain" charset="-78"/>
            </a:endParaRPr>
          </a:p>
          <a:p>
            <a:pPr algn="r" rtl="1" fontAlgn="base">
              <a:spcBef>
                <a:spcPct val="0"/>
              </a:spcBef>
              <a:spcAft>
                <a:spcPct val="0"/>
              </a:spcAft>
            </a:pPr>
            <a:r>
              <a:rPr lang="ar-SA" sz="3600" b="1" dirty="0" smtClean="0">
                <a:solidFill>
                  <a:srgbClr val="0070C0"/>
                </a:solidFill>
                <a:latin typeface="Al Bayan Plain" charset="-78"/>
                <a:ea typeface="Al Bayan Plain" charset="-78"/>
                <a:cs typeface="Al Bayan Plain" charset="-78"/>
              </a:rPr>
              <a:t>3-أن يعرف كيف تتغير المادة بالحرق.</a:t>
            </a:r>
            <a:endParaRPr lang="en-US" sz="3600" b="1" dirty="0">
              <a:solidFill>
                <a:srgbClr val="0070C0"/>
              </a:solidFill>
              <a:latin typeface="Al Bayan Plain" charset="-78"/>
              <a:ea typeface="Al Bayan Plain" charset="-78"/>
              <a:cs typeface="Al Bayan Plain" charset="-78"/>
            </a:endParaRPr>
          </a:p>
        </p:txBody>
      </p:sp>
    </p:spTree>
  </p:cSld>
  <p:clrMapOvr>
    <a:masterClrMapping/>
  </p:clrMapOvr>
  <p:transition>
    <p:pull/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p_rest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" dur="indefinite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59832" y="2420888"/>
            <a:ext cx="43204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ar-SA" sz="8800" dirty="0" smtClean="0">
                <a:solidFill>
                  <a:srgbClr val="0070C0"/>
                </a:solidFill>
              </a:rPr>
              <a:t>انتهى</a:t>
            </a:r>
            <a:endParaRPr lang="en-US" sz="8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444740"/>
      </p:ext>
    </p:extLst>
  </p:cSld>
  <p:clrMapOvr>
    <a:masterClrMapping/>
  </p:clrMapOvr>
  <p:transition>
    <p:pull/>
    <p:sndAc>
      <p:stSnd>
        <p:snd r:embed="rId2" name="coin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1520B72-94C4-4ABB-AC64-A3382705BE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799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A64CBFD-D6E8-4E6A-8F66-1948BED331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848" y="643467"/>
            <a:ext cx="5080892" cy="557106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556792"/>
            <a:ext cx="1656184" cy="13681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5452" r="15873"/>
          <a:stretch/>
        </p:blipFill>
        <p:spPr>
          <a:xfrm>
            <a:off x="613841" y="3888525"/>
            <a:ext cx="2088506" cy="179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670316"/>
      </p:ext>
    </p:extLst>
  </p:cSld>
  <p:clrMapOvr>
    <a:masterClrMapping/>
  </p:clrMapOvr>
  <p:transition>
    <p:pull/>
    <p:sndAc>
      <p:stSnd>
        <p:snd r:embed="rId2" name="coin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CKMC006.WM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6948264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611560" y="49044"/>
            <a:ext cx="4536703" cy="144655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hangingPunct="1">
              <a:defRPr/>
            </a:pPr>
            <a:r>
              <a:rPr lang="ar-EG" altLang="ar-EG" sz="4400" b="1" dirty="0">
                <a:solidFill>
                  <a:srgbClr val="0066FF"/>
                </a:solidFill>
                <a:cs typeface="+mn-cs"/>
              </a:rPr>
              <a:t>كيف تتغير المادة؟</a:t>
            </a:r>
            <a:endParaRPr lang="ar-EG" altLang="ar-EG" sz="3200" dirty="0">
              <a:solidFill>
                <a:srgbClr val="0066FF"/>
              </a:solidFill>
              <a:cs typeface="+mn-cs"/>
            </a:endParaRPr>
          </a:p>
        </p:txBody>
      </p:sp>
      <p:pic>
        <p:nvPicPr>
          <p:cNvPr id="4" name="Picture 3" descr="BCKLC183.WM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1183" y="2389286"/>
            <a:ext cx="9002817" cy="3776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973263" y="3263900"/>
            <a:ext cx="5341937" cy="2308225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rtl="1" eaLnBrk="1" hangingPunct="1">
              <a:defRPr/>
            </a:pPr>
            <a:r>
              <a:rPr lang="ar-EG" altLang="ar-EG" sz="36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يمكن تمزيق بعض المواد الصلبة </a:t>
            </a:r>
          </a:p>
          <a:p>
            <a:pPr algn="ctr" rtl="1" eaLnBrk="1" hangingPunct="1">
              <a:defRPr/>
            </a:pPr>
            <a:r>
              <a:rPr lang="ar-SA" altLang="ar-EG" sz="36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أ</a:t>
            </a:r>
            <a:r>
              <a:rPr lang="ar-EG" altLang="ar-EG" sz="36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و ثنيها. في كل حالةٍ سيتغير شكلها، لكنها ستبقى مكونةً من المادة نفسها. </a:t>
            </a:r>
            <a:endParaRPr lang="ar-EG" altLang="ar-EG" sz="44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ransition>
    <p:pull/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5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7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" grpId="0"/>
      <p:bldP spid="51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CKLC183.WM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559" y="2987732"/>
            <a:ext cx="8506163" cy="252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195736" y="3045091"/>
            <a:ext cx="5046980" cy="2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rtl="1"/>
            <a:r>
              <a:rPr lang="ar-EG" altLang="ar-EG" sz="3600" b="1" dirty="0">
                <a:solidFill>
                  <a:srgbClr val="FF0000"/>
                </a:solidFill>
              </a:rPr>
              <a:t>أحياناً تتغير المادة وتتحول إلى </a:t>
            </a:r>
          </a:p>
          <a:p>
            <a:pPr algn="ctr" rtl="1"/>
            <a:r>
              <a:rPr lang="ar-EG" altLang="ar-EG" sz="3600" b="1" dirty="0">
                <a:solidFill>
                  <a:srgbClr val="FF0000"/>
                </a:solidFill>
              </a:rPr>
              <a:t>مادة </a:t>
            </a:r>
            <a:r>
              <a:rPr lang="ar-EG" altLang="ar-EG" sz="3600" b="1" dirty="0" smtClean="0">
                <a:solidFill>
                  <a:srgbClr val="FF0000"/>
                </a:solidFill>
              </a:rPr>
              <a:t>أخرى.عندما </a:t>
            </a:r>
            <a:r>
              <a:rPr lang="ar-EG" altLang="ar-EG" sz="3600" b="1" dirty="0">
                <a:solidFill>
                  <a:srgbClr val="FF0000"/>
                </a:solidFill>
              </a:rPr>
              <a:t>نحرق ورقة فإنها تتحول إلى مادة ذات خصائص مختلفة.</a:t>
            </a:r>
          </a:p>
        </p:txBody>
      </p:sp>
      <p:pic>
        <p:nvPicPr>
          <p:cNvPr id="26628" name="Picture 1" descr="BCKMC006.WM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528" y="0"/>
            <a:ext cx="6588224" cy="2074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555776" y="190850"/>
            <a:ext cx="3456384" cy="1446550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rtl="1" eaLnBrk="1" hangingPunct="1">
              <a:defRPr/>
            </a:pPr>
            <a:r>
              <a:rPr lang="ar-EG" altLang="ar-EG" sz="4400" b="1" dirty="0">
                <a:solidFill>
                  <a:srgbClr val="0066FF"/>
                </a:solidFill>
                <a:cs typeface="+mn-cs"/>
              </a:rPr>
              <a:t>كيف تتغير المادة؟</a:t>
            </a:r>
            <a:endParaRPr lang="ar-EG" altLang="ar-EG" sz="3200" dirty="0">
              <a:solidFill>
                <a:srgbClr val="0066FF"/>
              </a:solidFill>
              <a:cs typeface="+mn-cs"/>
            </a:endParaRPr>
          </a:p>
        </p:txBody>
      </p:sp>
    </p:spTree>
  </p:cSld>
  <p:clrMapOvr>
    <a:masterClrMapping/>
  </p:clrMapOvr>
  <p:transition>
    <p:pull/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7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y computer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08175" y="-36513"/>
            <a:ext cx="5111750" cy="139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3703638" y="107950"/>
            <a:ext cx="29146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rtl="1"/>
            <a:r>
              <a:rPr lang="ar-EG" altLang="ar-EG" sz="4800" b="1"/>
              <a:t>نشاط</a:t>
            </a:r>
            <a:endParaRPr lang="en-US" altLang="ar-EG" sz="4800"/>
          </a:p>
        </p:txBody>
      </p:sp>
      <p:pic>
        <p:nvPicPr>
          <p:cNvPr id="13" name="Picture 12" descr="BCKLN058.WM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252536" y="1076551"/>
            <a:ext cx="9144000" cy="2016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 rot="163487">
            <a:off x="611188" y="1773238"/>
            <a:ext cx="7632700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altLang="ar-EG" sz="3200" b="1">
                <a:solidFill>
                  <a:srgbClr val="FFFF00"/>
                </a:solidFill>
              </a:rPr>
              <a:t>أستقصي.</a:t>
            </a:r>
            <a:r>
              <a:rPr lang="ar-EG" altLang="ar-EG" sz="3200" b="1">
                <a:solidFill>
                  <a:srgbClr val="C00000"/>
                </a:solidFill>
              </a:rPr>
              <a:t> </a:t>
            </a:r>
            <a:r>
              <a:rPr lang="ar-EG" altLang="ar-EG" sz="3200" b="1">
                <a:solidFill>
                  <a:schemeClr val="bg1"/>
                </a:solidFill>
              </a:rPr>
              <a:t>كيف تغير أشعة الشمس الورق؟</a:t>
            </a:r>
            <a:endParaRPr lang="en-US" altLang="ar-EG" sz="3200">
              <a:solidFill>
                <a:schemeClr val="bg1"/>
              </a:solidFill>
            </a:endParaRPr>
          </a:p>
        </p:txBody>
      </p:sp>
      <p:sp>
        <p:nvSpPr>
          <p:cNvPr id="15" name="Regular Pentagon 14"/>
          <p:cNvSpPr/>
          <p:nvPr/>
        </p:nvSpPr>
        <p:spPr>
          <a:xfrm>
            <a:off x="179388" y="3357563"/>
            <a:ext cx="8857108" cy="3273425"/>
          </a:xfrm>
          <a:prstGeom prst="pentagon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endParaRPr lang="ar-EG"/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304925" y="4032250"/>
            <a:ext cx="6219825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/>
            <a:r>
              <a:rPr lang="ar-EG" altLang="ar-EG" sz="3200" b="1" dirty="0">
                <a:solidFill>
                  <a:srgbClr val="0070C0"/>
                </a:solidFill>
              </a:rPr>
              <a:t>تغير لون الورقة وأصبح لونها مائل إلى الإصفرار، أما الأماكن التي وضع عليها الأجسام الصغيرة المسطحة ظلت كما هي ولم يتغير لونها، ولا يمكن أن تعود الورقة إلى وضعها الأصلي.</a:t>
            </a:r>
            <a:endParaRPr lang="en-US" altLang="ar-EG" sz="32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>
    <p:zoom/>
    <p:sndAc>
      <p:stSnd>
        <p:snd r:embed="rId2" name="ATAR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butto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ched_butto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ched_slowdow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ched_slowdow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decel="5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 animBg="1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5616" y="2101717"/>
            <a:ext cx="4752966" cy="2691026"/>
          </a:xfrm>
          <a:prstGeom prst="flowChartMagneticDrum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BCKMC120.WM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00625" y="0"/>
            <a:ext cx="4143375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 rot="-508895">
            <a:off x="5830888" y="742950"/>
            <a:ext cx="238283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altLang="ar-EG" sz="4400" b="1">
                <a:solidFill>
                  <a:schemeClr val="bg1"/>
                </a:solidFill>
                <a:latin typeface="Calibri" pitchFamily="34" charset="0"/>
              </a:rPr>
              <a:t>أقرأ الصورة</a:t>
            </a:r>
            <a:endParaRPr lang="ar-EG" altLang="ar-EG" sz="44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5" name="Pentagon 4"/>
          <p:cNvSpPr/>
          <p:nvPr/>
        </p:nvSpPr>
        <p:spPr>
          <a:xfrm>
            <a:off x="2046288" y="5133124"/>
            <a:ext cx="5908675" cy="857250"/>
          </a:xfrm>
          <a:prstGeom prst="homePlate">
            <a:avLst/>
          </a:prstGeom>
          <a:blipFill>
            <a:blip r:embed="rId10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>
              <a:defRPr/>
            </a:pPr>
            <a:endParaRPr lang="ar-EG" sz="4800" dirty="0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0825" y="144463"/>
            <a:ext cx="2881313" cy="153993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28469" y="314267"/>
            <a:ext cx="28813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altLang="ar-EG" sz="3600" b="1">
                <a:solidFill>
                  <a:srgbClr val="C00000"/>
                </a:solidFill>
              </a:rPr>
              <a:t>تشكيل الصلصال</a:t>
            </a:r>
            <a:endParaRPr lang="en-US" altLang="ar-EG" sz="3600" b="1" dirty="0">
              <a:solidFill>
                <a:srgbClr val="C00000"/>
              </a:solidFill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570163" y="5295900"/>
            <a:ext cx="48450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/>
            <a:r>
              <a:rPr lang="ar-EG" altLang="ar-EG" sz="4000" b="1" dirty="0">
                <a:solidFill>
                  <a:srgbClr val="0066FF"/>
                </a:solidFill>
              </a:rPr>
              <a:t>كيف تغيرت قطعة الصلصال؟</a:t>
            </a:r>
            <a:endParaRPr lang="ar-EG" altLang="ar-EG" sz="4000" dirty="0">
              <a:solidFill>
                <a:srgbClr val="0066FF"/>
              </a:solidFill>
            </a:endParaRPr>
          </a:p>
        </p:txBody>
      </p:sp>
    </p:spTree>
  </p:cSld>
  <p:clrMapOvr>
    <a:masterClrMapping/>
  </p:clrMapOvr>
  <p:transition>
    <p:pull/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OU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efaul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4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5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6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lideDow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77" y="1674078"/>
            <a:ext cx="4752966" cy="2691026"/>
          </a:xfrm>
          <a:prstGeom prst="flowChartMagneticDrum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2" descr="BCKMC120.WM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25" y="0"/>
            <a:ext cx="4143375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3"/>
          <p:cNvSpPr>
            <a:spLocks noChangeArrowheads="1"/>
          </p:cNvSpPr>
          <p:nvPr/>
        </p:nvSpPr>
        <p:spPr bwMode="auto">
          <a:xfrm rot="-508895">
            <a:off x="5830888" y="742950"/>
            <a:ext cx="238283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1"/>
            <a:r>
              <a:rPr lang="ar-EG" altLang="ar-EG" sz="4400" b="1">
                <a:solidFill>
                  <a:schemeClr val="bg1"/>
                </a:solidFill>
                <a:latin typeface="Calibri" pitchFamily="34" charset="0"/>
              </a:rPr>
              <a:t>أقرأ الصورة</a:t>
            </a:r>
            <a:endParaRPr lang="ar-EG" altLang="ar-EG" sz="440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0825" y="144463"/>
            <a:ext cx="2881313" cy="131780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702" name="TextBox 7"/>
          <p:cNvSpPr txBox="1">
            <a:spLocks noChangeArrowheads="1"/>
          </p:cNvSpPr>
          <p:nvPr/>
        </p:nvSpPr>
        <p:spPr bwMode="auto">
          <a:xfrm>
            <a:off x="250824" y="261938"/>
            <a:ext cx="302503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ar-EG" altLang="ar-EG" sz="3600" b="1">
                <a:solidFill>
                  <a:srgbClr val="C00000"/>
                </a:solidFill>
              </a:rPr>
              <a:t>تشكيل الصلصال</a:t>
            </a:r>
            <a:endParaRPr lang="en-US" altLang="ar-EG" sz="3600" b="1" dirty="0">
              <a:solidFill>
                <a:srgbClr val="C00000"/>
              </a:solidFill>
            </a:endParaRPr>
          </a:p>
        </p:txBody>
      </p:sp>
      <p:sp>
        <p:nvSpPr>
          <p:cNvPr id="9" name="Flowchart: Document 8"/>
          <p:cNvSpPr/>
          <p:nvPr/>
        </p:nvSpPr>
        <p:spPr>
          <a:xfrm>
            <a:off x="1908175" y="4508500"/>
            <a:ext cx="6767513" cy="2089150"/>
          </a:xfrm>
          <a:prstGeom prst="flowChartDocument">
            <a:avLst/>
          </a:prstGeom>
          <a:blipFill>
            <a:blip r:embed="rId8" cstate="print"/>
            <a:stretch>
              <a:fillRect/>
            </a:stretch>
          </a:blip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979613" y="4613275"/>
            <a:ext cx="66960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1">
              <a:defRPr/>
            </a:pPr>
            <a:r>
              <a:rPr lang="ar-EG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تغير الصلصال بثنيه وتشكيله فيمكن سحبه إلى قطع طويلة أو عمله على شكل كروي أو</a:t>
            </a:r>
            <a:r>
              <a:rPr lang="ar-SA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ar-EG" sz="3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بيضاوي أو يمكن فرده أو يمكن تشكيله بأشكال الحيوانات.</a:t>
            </a:r>
            <a:endParaRPr lang="en-US" sz="3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ransition>
    <p:pull/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68 - 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63994"/>
            <a:ext cx="3271855" cy="3049692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BCKLC162.WM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88584" y="2132856"/>
            <a:ext cx="4800610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lowchart: Alternate Process 4"/>
          <p:cNvSpPr/>
          <p:nvPr/>
        </p:nvSpPr>
        <p:spPr>
          <a:xfrm>
            <a:off x="4300538" y="2621058"/>
            <a:ext cx="4486275" cy="2571750"/>
          </a:xfrm>
          <a:prstGeom prst="flowChartAlternate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2800" b="1" dirty="0">
                <a:solidFill>
                  <a:srgbClr val="008000"/>
                </a:solidFill>
              </a:rPr>
              <a:t> </a:t>
            </a:r>
            <a:r>
              <a:rPr lang="ar-EG" sz="2800" b="1" dirty="0">
                <a:solidFill>
                  <a:srgbClr val="0070C0"/>
                </a:solidFill>
              </a:rPr>
              <a:t>عندما أمزق ورقة فإننى أحولها إلى قطع </a:t>
            </a:r>
            <a:r>
              <a:rPr lang="ar-EG" sz="2800" b="1" dirty="0" smtClean="0">
                <a:solidFill>
                  <a:srgbClr val="0070C0"/>
                </a:solidFill>
              </a:rPr>
              <a:t>صغيرة،فتحولت </a:t>
            </a:r>
            <a:r>
              <a:rPr lang="ar-EG" sz="2800" b="1" dirty="0">
                <a:solidFill>
                  <a:srgbClr val="0070C0"/>
                </a:solidFill>
              </a:rPr>
              <a:t>الورقة إلى قطع صغيرة، لكنها لاتزال مكونة من المادة نفسها.</a:t>
            </a:r>
          </a:p>
        </p:txBody>
      </p:sp>
    </p:spTree>
  </p:cSld>
  <p:clrMapOvr>
    <a:masterClrMapping/>
  </p:clrMapOvr>
  <p:transition>
    <p:pull/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2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2" decel="50000">
                                          <p:stCondLst>
                                            <p:cond delay="4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2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clama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3" tmFilter="0, 0; 0.125,0.2665; 0.25,0.4; 0.375,0.465; 0.5,0.5;  0.625,0.535; 0.75,0.6; 0.875,0.7335; 1,1">
                                          <p:stCondLst>
                                            <p:cond delay="33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1" tmFilter="0, 0; 0.125,0.2665; 0.25,0.4; 0.375,0.465; 0.5,0.5;  0.625,0.535; 0.75,0.6; 0.875,0.7335; 1,1">
                                          <p:stCondLst>
                                            <p:cond delay="41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7">
                                          <p:stCondLst>
                                            <p:cond delay="32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42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42" decel="50000">
                                          <p:stCondLst>
                                            <p:cond delay="4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7">
                                          <p:stCondLst>
                                            <p:cond delay="4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42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4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3" tmFilter="0, 0; 0.125,0.2665; 0.25,0.4; 0.375,0.465; 0.5,0.5;  0.625,0.535; 0.75,0.6; 0.875,0.7335; 1,1">
                                          <p:stCondLst>
                                            <p:cond delay="33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1" tmFilter="0, 0; 0.125,0.2665; 0.25,0.4; 0.375,0.465; 0.5,0.5;  0.625,0.535; 0.75,0.6; 0.875,0.7335; 1,1">
                                          <p:stCondLst>
                                            <p:cond delay="413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7">
                                          <p:stCondLst>
                                            <p:cond delay="327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42" decel="50000">
                                          <p:stCondLst>
                                            <p:cond delay="334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42" decel="50000">
                                          <p:stCondLst>
                                            <p:cond delay="416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7">
                                          <p:stCondLst>
                                            <p:cond delay="451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42" decel="50000">
                                          <p:stCondLst>
                                            <p:cond delay="458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1CACE3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976</TotalTime>
  <Words>305</Words>
  <Application>Microsoft Macintosh PowerPoint</Application>
  <PresentationFormat>On-screen Show (4:3)</PresentationFormat>
  <Paragraphs>46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Al Bayan Plain</vt:lpstr>
      <vt:lpstr>Al Nile</vt:lpstr>
      <vt:lpstr>Calibri</vt:lpstr>
      <vt:lpstr>Century Gothic</vt:lpstr>
      <vt:lpstr>Tahoma</vt:lpstr>
      <vt:lpstr>Times New Roman</vt:lpstr>
      <vt:lpstr>Wingdings 3</vt:lpstr>
      <vt:lpstr>Arial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علوم 1ب - الفصل الثامن</dc:title>
  <dc:subject>الدرس الأول المادة تتغبر</dc:subject>
  <dc:creator>أ/ بندر الحازمي</dc:creator>
  <cp:keywords>حقيبة إنجاز المعلم و المعلمة</cp:keywords>
  <cp:lastModifiedBy>Abdulrahim Alhashemi</cp:lastModifiedBy>
  <cp:revision>146</cp:revision>
  <dcterms:created xsi:type="dcterms:W3CDTF">2010-01-17T20:14:33Z</dcterms:created>
  <dcterms:modified xsi:type="dcterms:W3CDTF">2019-04-23T19:54:18Z</dcterms:modified>
</cp:coreProperties>
</file>