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mp3" ContentType="audio/mpeg"/>
  <Default Extension="rels" ContentType="application/vnd.openxmlformats-package.relationships+xml"/>
  <Default Extension="gif" ContentType="image/gif"/>
  <Default Extension="wav" ContentType="audio/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4" r:id="rId1"/>
  </p:sldMasterIdLst>
  <p:notesMasterIdLst>
    <p:notesMasterId r:id="rId15"/>
  </p:notesMasterIdLst>
  <p:handoutMasterIdLst>
    <p:handoutMasterId r:id="rId16"/>
  </p:handoutMasterIdLst>
  <p:sldIdLst>
    <p:sldId id="305" r:id="rId2"/>
    <p:sldId id="314" r:id="rId3"/>
    <p:sldId id="266" r:id="rId4"/>
    <p:sldId id="267" r:id="rId5"/>
    <p:sldId id="297" r:id="rId6"/>
    <p:sldId id="268" r:id="rId7"/>
    <p:sldId id="298" r:id="rId8"/>
    <p:sldId id="300" r:id="rId9"/>
    <p:sldId id="270" r:id="rId10"/>
    <p:sldId id="315" r:id="rId11"/>
    <p:sldId id="316" r:id="rId12"/>
    <p:sldId id="317" r:id="rId13"/>
    <p:sldId id="318" r:id="rId14"/>
  </p:sldIdLst>
  <p:sldSz cx="9144000" cy="6858000" type="screen4x3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00FF00"/>
    <a:srgbClr val="D60093"/>
    <a:srgbClr val="800080"/>
    <a:srgbClr val="FF6600"/>
    <a:srgbClr val="FF505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569"/>
    <p:restoredTop sz="94671"/>
  </p:normalViewPr>
  <p:slideViewPr>
    <p:cSldViewPr>
      <p:cViewPr varScale="1">
        <p:scale>
          <a:sx n="91" d="100"/>
          <a:sy n="91" d="100"/>
        </p:scale>
        <p:origin x="4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DC684-D0A4-054D-9D3E-A21449581F8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234B4-64AA-7A48-99F9-178CC3E4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75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2AA552A-C1D7-4544-848F-9485EF56CDBD}" type="datetimeFigureOut">
              <a:rPr lang="ar-EG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4AFD68-B533-4CE6-8458-D14984543DD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07B0C3-EFB5-44D7-A8DC-CC474451EC8F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061857-3642-4B2B-A0D4-EF6B582CC6DB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SOUND28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274AC2-FAD6-4783-932F-28C2B395E17C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78613-DF78-40B8-8C9B-2C9C8F1E0B5E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SOUND28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37B08-3533-4A9E-9128-BEE3AD902EAC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DA377-8716-4A53-B9D4-52648E7E1B88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SOUND28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EDE24B-D764-42FD-A52F-94C1C027973A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E009E-1727-4FCB-A30E-862E2974A0D4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SOUND28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AF02A1-F8F8-4822-8966-91B5F2BFE0BC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6EDDF4-B4F8-4D56-83B1-B281016C77AD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SOUND28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E5D3FA-BB9E-498D-836F-AF5A78238164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D662F-76BE-42E8-A7E3-080B4C796C8F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SOUND28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B299E7-B542-4484-AC43-FFF9DBED4C6D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E848F-5738-4C02-B518-B73DCFFF870F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push/>
    <p:sndAc>
      <p:stSnd>
        <p:snd r:embed="rId1" name="SOUND28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B2721-ED63-4D5A-9356-7FEFFDEC54E1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7FDAD-E53A-47FC-A197-42E9798F7290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SOUND28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46F808-E378-4B0B-BC9A-B9ABD17A0027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CBB4C-214D-4540-8456-0C513A42C4EF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SOUND28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FB3B6C-0A4A-4D5F-B51F-B9951A213A1A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A94BF1-F7F8-4600-B12B-8F521E9D3DBC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SOUND28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F1179563-6008-4CA1-B7FC-B7A7C50AB87E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CC758-01B5-45BC-9AA8-740E2E1D74EA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sh/>
    <p:sndAc>
      <p:stSnd>
        <p:snd r:embed="rId1" name="SOUND28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74A7F9E8-72DA-410A-82B4-BA88298315BA}" type="datetimeFigureOut">
              <a:rPr lang="ar-EG" smtClean="0"/>
              <a:pPr>
                <a:defRPr/>
              </a:pPr>
              <a:t>16‏/8‏/1440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074C81F-5B55-48BF-A33C-60EF5A26C2E6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872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>
    <p:push/>
    <p:sndAc>
      <p:stSnd>
        <p:snd r:embed="rId13" name="SOUND28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1.tiff"/><Relationship Id="rId5" Type="http://schemas.openxmlformats.org/officeDocument/2006/relationships/image" Target="../media/image2.tiff"/><Relationship Id="rId6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5" Type="http://schemas.openxmlformats.org/officeDocument/2006/relationships/image" Target="../media/image14.png"/><Relationship Id="rId6" Type="http://schemas.openxmlformats.org/officeDocument/2006/relationships/image" Target="../media/image15.tiff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5" Type="http://schemas.openxmlformats.org/officeDocument/2006/relationships/image" Target="../media/image14.png"/><Relationship Id="rId6" Type="http://schemas.openxmlformats.org/officeDocument/2006/relationships/image" Target="../media/image16.tiff"/><Relationship Id="rId7" Type="http://schemas.openxmlformats.org/officeDocument/2006/relationships/slide" Target="slide10.xml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4" Type="http://schemas.openxmlformats.org/officeDocument/2006/relationships/audio" Target="../media/audio2.wav"/><Relationship Id="rId5" Type="http://schemas.openxmlformats.org/officeDocument/2006/relationships/audio" Target="../media/audio5.wav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4" Type="http://schemas.openxmlformats.org/officeDocument/2006/relationships/audio" Target="../media/audio7.wav"/><Relationship Id="rId5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4" Type="http://schemas.openxmlformats.org/officeDocument/2006/relationships/audio" Target="../media/audio7.wav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4" Type="http://schemas.openxmlformats.org/officeDocument/2006/relationships/audio" Target="../media/audio7.wav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4" Type="http://schemas.openxmlformats.org/officeDocument/2006/relationships/audio" Target="../media/audio8.wav"/><Relationship Id="rId5" Type="http://schemas.openxmlformats.org/officeDocument/2006/relationships/audio" Target="../media/audio12.wav"/><Relationship Id="rId6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4" Type="http://schemas.openxmlformats.org/officeDocument/2006/relationships/audio" Target="../media/audio12.wav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4" Type="http://schemas.openxmlformats.org/officeDocument/2006/relationships/audio" Target="../media/audio10.wav"/><Relationship Id="rId5" Type="http://schemas.openxmlformats.org/officeDocument/2006/relationships/audio" Target="../media/audio14.wav"/><Relationship Id="rId6" Type="http://schemas.openxmlformats.org/officeDocument/2006/relationships/image" Target="../media/image11.wmf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2339752" y="2492896"/>
            <a:ext cx="5143500" cy="1214437"/>
          </a:xfrm>
          <a:prstGeom prst="plaqu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" name="TextBox 4"/>
          <p:cNvSpPr txBox="1"/>
          <p:nvPr/>
        </p:nvSpPr>
        <p:spPr>
          <a:xfrm>
            <a:off x="2483769" y="2733998"/>
            <a:ext cx="43746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+mn-lt"/>
                <a:cs typeface="+mn-cs"/>
              </a:rPr>
              <a:t>الدرس الأول: الصوت.</a:t>
            </a:r>
            <a:endParaRPr lang="ar-EG" sz="3600" b="1" dirty="0">
              <a:ln w="18415" cmpd="sng">
                <a:noFill/>
                <a:prstDash val="solid"/>
              </a:ln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21" y="4365104"/>
            <a:ext cx="2441848" cy="2177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076" y="204019"/>
            <a:ext cx="2736304" cy="18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846" y="4365104"/>
            <a:ext cx="2325226" cy="2177257"/>
          </a:xfrm>
          <a:prstGeom prst="rect">
            <a:avLst/>
          </a:prstGeom>
        </p:spPr>
      </p:pic>
    </p:spTree>
  </p:cSld>
  <p:clrMapOvr>
    <a:masterClrMapping/>
  </p:clrMapOvr>
  <p:transition>
    <p:push/>
    <p:sndAc>
      <p:stSnd>
        <p:snd r:embed="rId2" name="SOUND2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_Theme_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7308304" y="404664"/>
            <a:ext cx="1440160" cy="10081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dirty="0" smtClean="0"/>
              <a:t>هيا نفكر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1844824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4400" b="1" dirty="0" smtClean="0"/>
              <a:t>كيف يصدر الصوت؟</a:t>
            </a:r>
            <a:endParaRPr lang="en-US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2411760" y="3212976"/>
            <a:ext cx="576064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dirty="0" smtClean="0">
                <a:hlinkClick r:id="" action="ppaction://hlinkshowjump?jump=nextslide"/>
              </a:rPr>
              <a:t>1-عندما يهتز شيء ما.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01132" y="-1069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11760" y="4437112"/>
            <a:ext cx="576064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dirty="0" smtClean="0">
                <a:hlinkClick r:id="rId3" action="ppaction://hlinksldjump"/>
              </a:rPr>
              <a:t>2-عندما </a:t>
            </a:r>
            <a:r>
              <a:rPr lang="ar-SA" dirty="0">
                <a:hlinkClick r:id="rId3" action="ppaction://hlinksldjump"/>
              </a:rPr>
              <a:t>تهتز </a:t>
            </a:r>
            <a:r>
              <a:rPr lang="ar-SA" dirty="0" smtClean="0">
                <a:hlinkClick r:id="rId3" action="ppaction://hlinksldjump"/>
              </a:rPr>
              <a:t>االترددات </a:t>
            </a:r>
            <a:r>
              <a:rPr lang="ar-SA" dirty="0">
                <a:hlinkClick r:id="rId3" action="ppaction://hlinksldjump"/>
              </a:rPr>
              <a:t>الصوتية.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11760" y="5661248"/>
            <a:ext cx="57606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dirty="0" smtClean="0">
                <a:hlinkClick r:id="rId3" action="ppaction://hlinksldjump"/>
              </a:rPr>
              <a:t>3-عندما تهتز الموجات الصوتية.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92733"/>
            <a:ext cx="2348880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60462"/>
      </p:ext>
    </p:extLst>
  </p:cSld>
  <p:clrMapOvr>
    <a:masterClrMapping/>
  </p:clrMapOvr>
  <p:transition>
    <p:push/>
    <p:sndAc>
      <p:stSnd>
        <p:snd r:embed="rId2" name="SOUND28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فيق الجمهور - مؤثرات صوتية للمونتاج Audience applause - sound effec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234888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0"/>
            <a:ext cx="601216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872" y="69269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جواب صحيح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23528" y="6093296"/>
            <a:ext cx="165618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dirty="0" smtClean="0">
                <a:hlinkClick r:id="" action="ppaction://hlinkshowjump?jump=lastslide"/>
              </a:rPr>
              <a:t>التالي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80091"/>
      </p:ext>
    </p:extLst>
  </p:cSld>
  <p:clrMapOvr>
    <a:masterClrMapping/>
  </p:clrMapOvr>
  <p:transition>
    <p:push/>
    <p:sndAc>
      <p:stSnd>
        <p:snd r:embed="rId4" name="SOUND28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ت الباز او اجابه خاطئه - مؤثرات صوتية للمونتاج Buzz Wrong Answer - sound effec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916832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928" y="0"/>
            <a:ext cx="531038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9952" y="54868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جواب خاطئ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Left Arrow 5">
            <a:hlinkClick r:id="rId7" action="ppaction://hlinksldjump"/>
          </p:cNvPr>
          <p:cNvSpPr/>
          <p:nvPr/>
        </p:nvSpPr>
        <p:spPr>
          <a:xfrm>
            <a:off x="485135" y="5949280"/>
            <a:ext cx="2808312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37772"/>
      </p:ext>
    </p:extLst>
  </p:cSld>
  <p:clrMapOvr>
    <a:masterClrMapping/>
  </p:clrMapOvr>
  <p:transition>
    <p:push/>
    <p:sndAc>
      <p:stSnd>
        <p:snd r:embed="rId4" name="SOUND28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3362178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انتهى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69220"/>
      </p:ext>
    </p:extLst>
  </p:cSld>
  <p:clrMapOvr>
    <a:masterClrMapping/>
  </p:clrMapOvr>
  <p:transition>
    <p:push/>
    <p:sndAc>
      <p:stSnd>
        <p:snd r:embed="rId2" name="SOUND28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652120" y="203787"/>
            <a:ext cx="3168352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228184" y="914575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sz="3600" b="1" dirty="0" smtClean="0"/>
              <a:t>الأهداف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63688" y="3212976"/>
            <a:ext cx="6552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2800" b="1" dirty="0" smtClean="0">
                <a:solidFill>
                  <a:schemeClr val="accent1">
                    <a:lumMod val="50000"/>
                  </a:schemeClr>
                </a:solidFill>
              </a:rPr>
              <a:t>1- أن يتعرف الطالب على مفهوم الصوت.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ar-SA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2800" b="1" dirty="0" smtClean="0">
                <a:solidFill>
                  <a:schemeClr val="accent1">
                    <a:lumMod val="50000"/>
                  </a:schemeClr>
                </a:solidFill>
              </a:rPr>
              <a:t>2- أن يتعرف الطالب على مفهوم الاهتزاز.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ar-SA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2800" b="1" dirty="0" smtClean="0">
                <a:solidFill>
                  <a:schemeClr val="accent1">
                    <a:lumMod val="50000"/>
                  </a:schemeClr>
                </a:solidFill>
              </a:rPr>
              <a:t>3-أن يدرك الطالب كيف تصدر الأصوات.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SOUND2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p_res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 bwMode="auto">
          <a:xfrm>
            <a:off x="5429250" y="357188"/>
            <a:ext cx="3286125" cy="1071562"/>
          </a:xfrm>
          <a:prstGeom prst="plaqu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1514" name="TextBox 1"/>
          <p:cNvSpPr txBox="1">
            <a:spLocks noChangeArrowheads="1"/>
          </p:cNvSpPr>
          <p:nvPr/>
        </p:nvSpPr>
        <p:spPr bwMode="auto">
          <a:xfrm>
            <a:off x="5429250" y="428625"/>
            <a:ext cx="3000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altLang="ar-EG" sz="5400" b="1">
                <a:latin typeface="Calibri" pitchFamily="34" charset="0"/>
              </a:rPr>
              <a:t>ما الصوت؟</a:t>
            </a:r>
            <a:endParaRPr lang="en-US" altLang="ar-EG" sz="5400">
              <a:latin typeface="Calibri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 bwMode="auto">
          <a:xfrm>
            <a:off x="3275856" y="1523153"/>
            <a:ext cx="5572125" cy="4500091"/>
            <a:chOff x="857224" y="2285992"/>
            <a:chExt cx="7215238" cy="3357586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0" name="Round Same Side Corner Rectangle 9"/>
            <p:cNvSpPr/>
            <p:nvPr/>
          </p:nvSpPr>
          <p:spPr>
            <a:xfrm>
              <a:off x="857224" y="2285992"/>
              <a:ext cx="6643734" cy="3000396"/>
            </a:xfrm>
            <a:prstGeom prst="round2Same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1" name="Round Same Side Corner Rectangle 10"/>
            <p:cNvSpPr/>
            <p:nvPr/>
          </p:nvSpPr>
          <p:spPr>
            <a:xfrm>
              <a:off x="1428728" y="2438392"/>
              <a:ext cx="6643734" cy="3000396"/>
            </a:xfrm>
            <a:prstGeom prst="round2Same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2" name="Round Same Side Corner Rectangle 11"/>
            <p:cNvSpPr/>
            <p:nvPr/>
          </p:nvSpPr>
          <p:spPr>
            <a:xfrm>
              <a:off x="1071538" y="2643182"/>
              <a:ext cx="6643734" cy="3000396"/>
            </a:xfrm>
            <a:prstGeom prst="round2Same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5" name="TextBox 4"/>
          <p:cNvSpPr txBox="1"/>
          <p:nvPr/>
        </p:nvSpPr>
        <p:spPr bwMode="auto">
          <a:xfrm>
            <a:off x="3656525" y="2358747"/>
            <a:ext cx="5049427" cy="36625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FF00"/>
                </a:solidFill>
                <a:latin typeface="+mn-lt"/>
                <a:cs typeface="+mn-cs"/>
              </a:rPr>
              <a:t>الصوت</a:t>
            </a:r>
            <a:r>
              <a:rPr lang="ar-EG" sz="3200" dirty="0">
                <a:latin typeface="+mn-lt"/>
                <a:cs typeface="+mn-cs"/>
              </a:rPr>
              <a:t> </a:t>
            </a:r>
            <a:r>
              <a: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شكل آخر من أشكال الطاقة. نحن لا نستطيع أن نرى الصوت، ولكن يمكن أن نسمعه. يحدث الصوت عندما يهتز شيء ما.</a:t>
            </a:r>
            <a:endParaRPr lang="en-US" sz="3200" dirty="0">
              <a:latin typeface="+mn-lt"/>
              <a:cs typeface="+mn-cs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FF00"/>
                </a:solidFill>
                <a:latin typeface="+mn-lt"/>
                <a:cs typeface="+mn-cs"/>
              </a:rPr>
              <a:t>الاهتزاز</a:t>
            </a:r>
            <a:r>
              <a:rPr lang="ar-EG" sz="3200" dirty="0">
                <a:latin typeface="+mn-lt"/>
                <a:cs typeface="+mn-cs"/>
              </a:rPr>
              <a:t> </a:t>
            </a:r>
            <a:r>
              <a: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يعني الحركة إلى الأمام وإلى الخلف. عندما يتوقف الشيء عن الاهتزاز فإن الصوت يتوقف أيضاً.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2312988"/>
            <a:ext cx="2571750" cy="264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214313" y="5026025"/>
            <a:ext cx="2571750" cy="1570038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endParaRPr lang="ar-EG" altLang="ar-EG" sz="3200" b="1">
              <a:latin typeface="Calibri" pitchFamily="34" charset="0"/>
            </a:endParaRPr>
          </a:p>
          <a:p>
            <a:pPr algn="ctr" rtl="1"/>
            <a:endParaRPr lang="ar-EG" altLang="ar-EG" sz="3200" b="1">
              <a:latin typeface="Calibri" pitchFamily="34" charset="0"/>
            </a:endParaRPr>
          </a:p>
          <a:p>
            <a:pPr algn="ctr" rtl="1"/>
            <a:endParaRPr lang="ar-EG" altLang="ar-EG" sz="3200" b="1"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39750" y="5013325"/>
            <a:ext cx="19859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altLang="ar-EG" sz="3200" b="1">
                <a:latin typeface="Calibri" pitchFamily="34" charset="0"/>
              </a:rPr>
              <a:t>تصدر الشوكة</a:t>
            </a:r>
          </a:p>
          <a:p>
            <a:pPr algn="ctr" rtl="1"/>
            <a:r>
              <a:rPr lang="ar-EG" altLang="ar-EG" sz="3200" b="1">
                <a:latin typeface="Calibri" pitchFamily="34" charset="0"/>
              </a:rPr>
              <a:t> الرنانة صوتاً</a:t>
            </a:r>
          </a:p>
          <a:p>
            <a:pPr algn="ctr" rtl="1"/>
            <a:r>
              <a:rPr lang="ar-EG" altLang="ar-EG" sz="3200" b="1">
                <a:latin typeface="Calibri" pitchFamily="34" charset="0"/>
              </a:rPr>
              <a:t> إذا طرقتها. </a:t>
            </a:r>
          </a:p>
        </p:txBody>
      </p:sp>
    </p:spTree>
  </p:cSld>
  <p:clrMapOvr>
    <a:masterClrMapping/>
  </p:clrMapOvr>
  <p:transition>
    <p:push/>
    <p:sndAc>
      <p:stSnd>
        <p:snd r:embed="rId2" name="SOUND2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81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_Theme_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514" grpId="0"/>
      <p:bldP spid="21510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Card 10"/>
          <p:cNvSpPr/>
          <p:nvPr/>
        </p:nvSpPr>
        <p:spPr bwMode="auto">
          <a:xfrm>
            <a:off x="2261090" y="4077072"/>
            <a:ext cx="5992192" cy="2562685"/>
          </a:xfrm>
          <a:prstGeom prst="flowChartPunchedCard">
            <a:avLst/>
          </a:prstGeom>
          <a:gradFill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16200000" scaled="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2541" name="TextBox 3"/>
          <p:cNvSpPr txBox="1">
            <a:spLocks noChangeArrowheads="1"/>
          </p:cNvSpPr>
          <p:nvPr/>
        </p:nvSpPr>
        <p:spPr bwMode="auto">
          <a:xfrm>
            <a:off x="2280631" y="4413904"/>
            <a:ext cx="605084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altLang="ar-EG" sz="3200" b="1" dirty="0">
                <a:latin typeface="Calibri" pitchFamily="34" charset="0"/>
              </a:rPr>
              <a:t>تصدر الأشياء المختلفة أصواتاً مختلفة. وهذه الأصوات تدلني على الأشياء؛ فصوت منبه الساعة ينبهني لكي استيقظ. وصوت إنذار  الحريق أو منبه السيارة يحذرني من الخطر.</a:t>
            </a:r>
            <a:endParaRPr lang="en-US" altLang="ar-EG" sz="3200" b="1" dirty="0">
              <a:latin typeface="Calibri" pitchFamily="34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 rot="1251704">
            <a:off x="6862251" y="580452"/>
            <a:ext cx="2030445" cy="1388330"/>
          </a:xfrm>
          <a:prstGeom prst="downArrowCallout">
            <a:avLst/>
          </a:prstGeom>
          <a:solidFill>
            <a:srgbClr val="99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6000" b="1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75656" y="792843"/>
            <a:ext cx="5703128" cy="2400166"/>
            <a:chOff x="571472" y="700241"/>
            <a:chExt cx="8743919" cy="3085949"/>
          </a:xfrm>
        </p:grpSpPr>
        <p:sp>
          <p:nvSpPr>
            <p:cNvPr id="8" name="Heptagon 7"/>
            <p:cNvSpPr/>
            <p:nvPr/>
          </p:nvSpPr>
          <p:spPr>
            <a:xfrm>
              <a:off x="571472" y="795318"/>
              <a:ext cx="8010580" cy="2990872"/>
            </a:xfrm>
            <a:prstGeom prst="heptagon">
              <a:avLst/>
            </a:pr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  <a:effectLst>
              <a:innerShdw blurRad="749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Heptagon 8"/>
            <p:cNvSpPr/>
            <p:nvPr/>
          </p:nvSpPr>
          <p:spPr>
            <a:xfrm>
              <a:off x="1600086" y="700241"/>
              <a:ext cx="7715305" cy="3000395"/>
            </a:xfrm>
            <a:prstGeom prst="heptagon">
              <a:avLst/>
            </a:pr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  <a:effectLst>
              <a:innerShdw blurRad="749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61090" y="1297667"/>
            <a:ext cx="4143375" cy="13239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bg1"/>
                </a:solidFill>
                <a:latin typeface="+mn-lt"/>
                <a:cs typeface="+mn-cs"/>
              </a:rPr>
              <a:t>عندما أتكلم تهتز الأوتار الصوتية في حنجرتي</a:t>
            </a:r>
            <a:r>
              <a:rPr lang="en-US" sz="4000" b="1" dirty="0">
                <a:solidFill>
                  <a:schemeClr val="bg1"/>
                </a:solidFill>
                <a:latin typeface="+mn-lt"/>
                <a:cs typeface="+mn-cs"/>
              </a:rPr>
              <a:t>.</a:t>
            </a:r>
            <a:endParaRPr lang="ar-EG" sz="4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rot="974756">
            <a:off x="7325088" y="634200"/>
            <a:ext cx="13540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altLang="ar-EG" sz="4800" b="1" dirty="0">
                <a:solidFill>
                  <a:srgbClr val="FFFFFF"/>
                </a:solidFill>
              </a:rPr>
              <a:t>حقيقة</a:t>
            </a:r>
          </a:p>
        </p:txBody>
      </p:sp>
    </p:spTree>
  </p:cSld>
  <p:clrMapOvr>
    <a:masterClrMapping/>
  </p:clrMapOvr>
  <p:transition>
    <p:push/>
    <p:sndAc>
      <p:stSnd>
        <p:snd r:embed="rId2" name="SOUND2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541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68313" y="3108325"/>
            <a:ext cx="8286750" cy="1328738"/>
          </a:xfrm>
          <a:prstGeom prst="flowChartAlternateProcess">
            <a:avLst/>
          </a:prstGeom>
          <a:ln w="57150">
            <a:solidFill>
              <a:srgbClr val="80008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endParaRPr lang="ar-EG" sz="3600" b="1" dirty="0"/>
          </a:p>
          <a:p>
            <a:pPr algn="ctr" rtl="1">
              <a:defRPr/>
            </a:pPr>
            <a:endParaRPr lang="en-US" sz="3600" b="1" dirty="0"/>
          </a:p>
        </p:txBody>
      </p:sp>
      <p:sp>
        <p:nvSpPr>
          <p:cNvPr id="4" name="Pentagon 8"/>
          <p:cNvSpPr/>
          <p:nvPr/>
        </p:nvSpPr>
        <p:spPr bwMode="auto">
          <a:xfrm rot="10800000">
            <a:off x="2033588" y="620713"/>
            <a:ext cx="6786562" cy="1000125"/>
          </a:xfrm>
          <a:prstGeom prst="homePlat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533650" y="835025"/>
            <a:ext cx="6149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altLang="ar-EG" sz="3200" b="1">
                <a:solidFill>
                  <a:srgbClr val="FF0000"/>
                </a:solidFill>
                <a:latin typeface="Calibri" pitchFamily="34" charset="0"/>
              </a:rPr>
              <a:t>√ كيف تساعدني الأصوات على أن أكون آمناً؟</a:t>
            </a:r>
            <a:endParaRPr lang="en-US" altLang="ar-EG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3925" y="3144838"/>
            <a:ext cx="741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altLang="ar-EG" sz="3600" b="1"/>
              <a:t>صوت منبه الساعة ينبهني لكي أستيقظ وصوت إنذار الحريق أو منبه السيارة يحذرني من الخطر.</a:t>
            </a:r>
            <a:endParaRPr lang="en-US" altLang="ar-EG" sz="36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90" y="4941168"/>
            <a:ext cx="1695541" cy="170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661" y="5071492"/>
            <a:ext cx="1872208" cy="1570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0899" y="5161868"/>
            <a:ext cx="2145738" cy="1389732"/>
          </a:xfrm>
          <a:prstGeom prst="rect">
            <a:avLst/>
          </a:prstGeom>
        </p:spPr>
      </p:pic>
    </p:spTree>
  </p:cSld>
  <p:clrMapOvr>
    <a:masterClrMapping/>
  </p:clrMapOvr>
  <p:transition>
    <p:push/>
    <p:sndAc>
      <p:stSnd>
        <p:snd r:embed="rId2" name="SOUND2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gapbon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2355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lum bright="-12000" contrast="34000"/>
          </a:blip>
          <a:srcRect/>
          <a:stretch>
            <a:fillRect/>
          </a:stretch>
        </p:blipFill>
        <p:spPr bwMode="auto">
          <a:xfrm>
            <a:off x="1571625" y="357188"/>
            <a:ext cx="6503988" cy="35004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lowchart: Terminator 3"/>
          <p:cNvSpPr/>
          <p:nvPr/>
        </p:nvSpPr>
        <p:spPr>
          <a:xfrm>
            <a:off x="6000750" y="71438"/>
            <a:ext cx="2357438" cy="642937"/>
          </a:xfrm>
          <a:prstGeom prst="flowChartTermina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ound Single Corner Rectangle 6"/>
          <p:cNvSpPr/>
          <p:nvPr/>
        </p:nvSpPr>
        <p:spPr>
          <a:xfrm flipH="1">
            <a:off x="107950" y="3500438"/>
            <a:ext cx="5143500" cy="857250"/>
          </a:xfrm>
          <a:prstGeom prst="round1Rect">
            <a:avLst>
              <a:gd name="adj" fmla="val 50000"/>
            </a:avLst>
          </a:prstGeom>
          <a:solidFill>
            <a:srgbClr val="009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TextBox 5"/>
          <p:cNvSpPr txBox="1"/>
          <p:nvPr/>
        </p:nvSpPr>
        <p:spPr>
          <a:xfrm>
            <a:off x="250825" y="3714750"/>
            <a:ext cx="4929188" cy="5842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ما الأصوات التي قد أسمعها هنا ؟</a:t>
            </a:r>
          </a:p>
        </p:txBody>
      </p:sp>
      <p:sp>
        <p:nvSpPr>
          <p:cNvPr id="5" name="Flowchart: Off-page Connector 4"/>
          <p:cNvSpPr/>
          <p:nvPr/>
        </p:nvSpPr>
        <p:spPr>
          <a:xfrm>
            <a:off x="1674208" y="2991643"/>
            <a:ext cx="2790825" cy="714375"/>
          </a:xfrm>
          <a:prstGeom prst="flowChartOffpageConnector">
            <a:avLst/>
          </a:prstGeom>
          <a:solidFill>
            <a:srgbClr val="66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428875" y="5572125"/>
            <a:ext cx="3786188" cy="714375"/>
          </a:xfrm>
          <a:prstGeom prst="flowChartAlternateProcess">
            <a:avLst/>
          </a:prstGeom>
          <a:ln w="57150">
            <a:solidFill>
              <a:srgbClr val="80008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endParaRPr lang="en-US" sz="3600" b="1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124575" y="107950"/>
            <a:ext cx="2138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altLang="ar-EG" sz="3200" b="1">
                <a:solidFill>
                  <a:srgbClr val="FFFFFF"/>
                </a:solidFill>
              </a:rPr>
              <a:t>أصوات المدينة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9712" y="2996952"/>
            <a:ext cx="19928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أقرأ الصورة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27313" y="5589588"/>
            <a:ext cx="34956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altLang="ar-EG" sz="3600" b="1"/>
              <a:t>أسمع أبواق السيارات.</a:t>
            </a:r>
            <a:endParaRPr lang="en-US" altLang="ar-EG" sz="3600" b="1"/>
          </a:p>
        </p:txBody>
      </p:sp>
    </p:spTree>
  </p:cSld>
  <p:clrMapOvr>
    <a:masterClrMapping/>
  </p:clrMapOvr>
  <p:transition>
    <p:push/>
    <p:sndAc>
      <p:stSnd>
        <p:snd r:embed="rId2" name="SOUND2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9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0" grpId="0" animBg="1"/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/>
          <p:cNvSpPr/>
          <p:nvPr/>
        </p:nvSpPr>
        <p:spPr bwMode="auto">
          <a:xfrm rot="10800000">
            <a:off x="4214813" y="214313"/>
            <a:ext cx="4643437" cy="1071562"/>
          </a:xfrm>
          <a:prstGeom prst="trapezoid">
            <a:avLst>
              <a:gd name="adj" fmla="val 39667"/>
            </a:avLst>
          </a:prstGeom>
          <a:solidFill>
            <a:srgbClr val="CC00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Trapezoid 2"/>
          <p:cNvSpPr/>
          <p:nvPr/>
        </p:nvSpPr>
        <p:spPr bwMode="auto">
          <a:xfrm>
            <a:off x="4214813" y="214313"/>
            <a:ext cx="4643437" cy="1071562"/>
          </a:xfrm>
          <a:prstGeom prst="trapezoid">
            <a:avLst>
              <a:gd name="adj" fmla="val 39667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5611" name="TextBox 1"/>
          <p:cNvSpPr txBox="1">
            <a:spLocks noChangeArrowheads="1"/>
          </p:cNvSpPr>
          <p:nvPr/>
        </p:nvSpPr>
        <p:spPr bwMode="auto">
          <a:xfrm>
            <a:off x="4500563" y="357188"/>
            <a:ext cx="39290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altLang="ar-EG" sz="4400" b="1">
                <a:latin typeface="Calibri" pitchFamily="34" charset="0"/>
              </a:rPr>
              <a:t>أفكر وأتحدث وأكتب</a:t>
            </a:r>
            <a:endParaRPr lang="en-US" altLang="ar-EG" sz="4400">
              <a:latin typeface="Calibri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00063" y="1500188"/>
            <a:ext cx="8385175" cy="4286250"/>
            <a:chOff x="142844" y="1071546"/>
            <a:chExt cx="9268074" cy="4286280"/>
          </a:xfrm>
        </p:grpSpPr>
        <p:sp>
          <p:nvSpPr>
            <p:cNvPr id="13" name="Round Diagonal Corner Rectangle 12"/>
            <p:cNvSpPr/>
            <p:nvPr/>
          </p:nvSpPr>
          <p:spPr>
            <a:xfrm rot="5400000">
              <a:off x="1556463" y="-342073"/>
              <a:ext cx="3887814" cy="6715054"/>
            </a:xfrm>
            <a:prstGeom prst="round2DiagRect">
              <a:avLst>
                <a:gd name="adj1" fmla="val 50000"/>
                <a:gd name="adj2" fmla="val 0"/>
              </a:avLst>
            </a:prstGeom>
            <a:blipFill>
              <a:blip r:embed="rId6" cstate="print"/>
              <a:stretch>
                <a:fillRect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4" name="Round Diagonal Corner Rectangle 13"/>
            <p:cNvSpPr/>
            <p:nvPr/>
          </p:nvSpPr>
          <p:spPr>
            <a:xfrm>
              <a:off x="695559" y="1500174"/>
              <a:ext cx="8715359" cy="3857652"/>
            </a:xfrm>
            <a:prstGeom prst="round2DiagRect">
              <a:avLst>
                <a:gd name="adj1" fmla="val 50000"/>
                <a:gd name="adj2" fmla="val 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2143125" y="2286000"/>
            <a:ext cx="564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altLang="ar-EG" sz="4000">
                <a:latin typeface="Calibri" pitchFamily="34" charset="0"/>
              </a:rPr>
              <a:t>1- </a:t>
            </a:r>
            <a:r>
              <a:rPr lang="ar-EG" altLang="ar-EG" sz="4000" b="1">
                <a:solidFill>
                  <a:srgbClr val="0000FF"/>
                </a:solidFill>
                <a:latin typeface="Calibri" pitchFamily="34" charset="0"/>
              </a:rPr>
              <a:t>ألخص. </a:t>
            </a:r>
            <a:r>
              <a:rPr lang="ar-EG" altLang="ar-EG" sz="4000">
                <a:latin typeface="Calibri" pitchFamily="34" charset="0"/>
              </a:rPr>
              <a:t>كيف يصدر الصوت؟</a:t>
            </a:r>
            <a:endParaRPr lang="en-US" altLang="ar-EG" sz="4000">
              <a:latin typeface="Calibri" pitchFamily="34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2195513" y="3929063"/>
            <a:ext cx="5643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altLang="ar-EG" sz="3200" b="1">
                <a:solidFill>
                  <a:srgbClr val="006600"/>
                </a:solidFill>
              </a:rPr>
              <a:t>يصدر الصوت عندما يهتز شيء ما.</a:t>
            </a:r>
            <a:endParaRPr lang="en-US" altLang="ar-EG" sz="3200" b="1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push/>
    <p:sndAc>
      <p:stSnd>
        <p:snd r:embed="rId2" name="SOUND2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61 - ويندوز صغ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/>
      <p:bldP spid="2560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00063" y="1500188"/>
            <a:ext cx="8385175" cy="4286250"/>
            <a:chOff x="142844" y="1071546"/>
            <a:chExt cx="9268074" cy="4286280"/>
          </a:xfrm>
        </p:grpSpPr>
        <p:sp>
          <p:nvSpPr>
            <p:cNvPr id="13" name="Round Diagonal Corner Rectangle 12"/>
            <p:cNvSpPr/>
            <p:nvPr/>
          </p:nvSpPr>
          <p:spPr>
            <a:xfrm rot="5400000">
              <a:off x="1556463" y="-342073"/>
              <a:ext cx="3887814" cy="6715054"/>
            </a:xfrm>
            <a:prstGeom prst="round2DiagRect">
              <a:avLst>
                <a:gd name="adj1" fmla="val 50000"/>
                <a:gd name="adj2" fmla="val 0"/>
              </a:avLst>
            </a:prstGeom>
            <a:blipFill>
              <a:blip r:embed="rId5" cstate="print"/>
              <a:stretch>
                <a:fillRect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4" name="Round Diagonal Corner Rectangle 13"/>
            <p:cNvSpPr/>
            <p:nvPr/>
          </p:nvSpPr>
          <p:spPr>
            <a:xfrm>
              <a:off x="695559" y="1500174"/>
              <a:ext cx="8715359" cy="3857652"/>
            </a:xfrm>
            <a:prstGeom prst="round2DiagRect">
              <a:avLst>
                <a:gd name="adj1" fmla="val 50000"/>
                <a:gd name="adj2" fmla="val 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2143125" y="2286000"/>
            <a:ext cx="5643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altLang="ar-EG" sz="3600" dirty="0">
                <a:latin typeface="Calibri" pitchFamily="34" charset="0"/>
              </a:rPr>
              <a:t>3- </a:t>
            </a:r>
            <a:r>
              <a:rPr lang="ar-EG" altLang="ar-EG" sz="3600" b="1" dirty="0">
                <a:latin typeface="Calibri" pitchFamily="34" charset="0"/>
              </a:rPr>
              <a:t>السؤال الأساسي. </a:t>
            </a:r>
            <a:r>
              <a:rPr lang="ar-EG" altLang="ar-EG" sz="3600" dirty="0">
                <a:latin typeface="Calibri" pitchFamily="34" charset="0"/>
              </a:rPr>
              <a:t>ما </a:t>
            </a:r>
            <a:r>
              <a:rPr lang="ar-EG" altLang="ar-EG" sz="3600" dirty="0" smtClean="0">
                <a:latin typeface="Calibri" pitchFamily="34" charset="0"/>
              </a:rPr>
              <a:t>أهمية الصوت حياتنا</a:t>
            </a:r>
            <a:r>
              <a:rPr lang="ar-EG" altLang="ar-EG" sz="3600" dirty="0">
                <a:latin typeface="Calibri" pitchFamily="34" charset="0"/>
              </a:rPr>
              <a:t>؟</a:t>
            </a:r>
            <a:endParaRPr lang="en-US" altLang="ar-EG" sz="3600" dirty="0">
              <a:latin typeface="Calibri" pitchFamily="34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103313" y="3716338"/>
            <a:ext cx="74295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altLang="ar-EG" sz="3200" b="1" dirty="0">
                <a:solidFill>
                  <a:srgbClr val="006600"/>
                </a:solidFill>
              </a:rPr>
              <a:t>إصدار الأشياء لأصوات مختلفة تدلني على الأشياء فصوت انذار الحريق يحذرني من الخطر </a:t>
            </a:r>
            <a:r>
              <a:rPr lang="ar-EG" altLang="ar-EG" sz="3200" b="1" dirty="0">
                <a:solidFill>
                  <a:srgbClr val="006600"/>
                </a:solidFill>
              </a:rPr>
              <a:t>.</a:t>
            </a:r>
            <a:endParaRPr lang="en-US" altLang="ar-EG" sz="3200" b="1" dirty="0">
              <a:solidFill>
                <a:srgbClr val="006600"/>
              </a:solidFill>
            </a:endParaRPr>
          </a:p>
        </p:txBody>
      </p:sp>
      <p:sp>
        <p:nvSpPr>
          <p:cNvPr id="12" name="Trapezoid 11"/>
          <p:cNvSpPr/>
          <p:nvPr/>
        </p:nvSpPr>
        <p:spPr bwMode="auto">
          <a:xfrm rot="10800000">
            <a:off x="4214813" y="214313"/>
            <a:ext cx="4643437" cy="1071562"/>
          </a:xfrm>
          <a:prstGeom prst="trapezoid">
            <a:avLst>
              <a:gd name="adj" fmla="val 39667"/>
            </a:avLst>
          </a:prstGeom>
          <a:solidFill>
            <a:srgbClr val="CC00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5" name="Trapezoid 14"/>
          <p:cNvSpPr/>
          <p:nvPr/>
        </p:nvSpPr>
        <p:spPr bwMode="auto">
          <a:xfrm>
            <a:off x="4214813" y="214313"/>
            <a:ext cx="4643437" cy="1071562"/>
          </a:xfrm>
          <a:prstGeom prst="trapezoid">
            <a:avLst>
              <a:gd name="adj" fmla="val 39667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9703" name="TextBox 1"/>
          <p:cNvSpPr txBox="1">
            <a:spLocks noChangeArrowheads="1"/>
          </p:cNvSpPr>
          <p:nvPr/>
        </p:nvSpPr>
        <p:spPr bwMode="auto">
          <a:xfrm>
            <a:off x="4500563" y="357188"/>
            <a:ext cx="39290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altLang="ar-EG" sz="4400" b="1">
                <a:latin typeface="Calibri" pitchFamily="34" charset="0"/>
              </a:rPr>
              <a:t>أفكر وأتحدث وأكتب</a:t>
            </a:r>
            <a:endParaRPr lang="en-US" altLang="ar-EG" sz="4400">
              <a:latin typeface="Calibri" pitchFamily="34" charset="0"/>
            </a:endParaRPr>
          </a:p>
        </p:txBody>
      </p:sp>
    </p:spTree>
  </p:cSld>
  <p:clrMapOvr>
    <a:masterClrMapping/>
  </p:clrMapOvr>
  <p:transition>
    <p:push/>
    <p:sndAc>
      <p:stSnd>
        <p:snd r:embed="rId2" name="SOUND2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2428875" y="214313"/>
            <a:ext cx="6286500" cy="1428750"/>
          </a:xfrm>
          <a:prstGeom prst="flowChartDecision">
            <a:avLst/>
          </a:prstGeom>
          <a:gradFill>
            <a:gsLst>
              <a:gs pos="0">
                <a:srgbClr val="9900CC"/>
              </a:gs>
              <a:gs pos="35000">
                <a:srgbClr val="FF5050"/>
              </a:gs>
              <a:gs pos="100000">
                <a:srgbClr val="C00000"/>
              </a:gs>
            </a:gsLst>
          </a:gradFill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ln w="18415" cmpd="sng">
                <a:noFill/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Picture 4" descr="BANNR028.WMF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-14000" contrast="26000"/>
          </a:blip>
          <a:stretch>
            <a:fillRect/>
          </a:stretch>
        </p:blipFill>
        <p:spPr bwMode="auto">
          <a:xfrm rot="10800000">
            <a:off x="1475655" y="1571625"/>
            <a:ext cx="7036519" cy="1612900"/>
          </a:xfrm>
          <a:prstGeom prst="rect">
            <a:avLst/>
          </a:prstGeom>
          <a:effectLst>
            <a:innerShdw blurRad="279400">
              <a:prstClr val="black"/>
            </a:innerShdw>
          </a:effectLst>
        </p:spPr>
      </p:pic>
      <p:sp>
        <p:nvSpPr>
          <p:cNvPr id="4" name="TextBox 3"/>
          <p:cNvSpPr txBox="1"/>
          <p:nvPr/>
        </p:nvSpPr>
        <p:spPr bwMode="auto">
          <a:xfrm>
            <a:off x="1043608" y="2132856"/>
            <a:ext cx="6858000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>
                <a:solidFill>
                  <a:schemeClr val="bg1"/>
                </a:solidFill>
                <a:latin typeface="+mn-lt"/>
                <a:cs typeface="+mn-cs"/>
              </a:rPr>
              <a:t>أبحث، كيف يمكنني العناية </a:t>
            </a:r>
            <a:r>
              <a:rPr lang="ar-EG" sz="4000" dirty="0" smtClean="0">
                <a:solidFill>
                  <a:schemeClr val="bg1"/>
                </a:solidFill>
                <a:latin typeface="+mn-lt"/>
                <a:cs typeface="+mn-cs"/>
              </a:rPr>
              <a:t>بأذني؟</a:t>
            </a:r>
            <a:endParaRPr lang="en-US" sz="4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0" y="3357563"/>
            <a:ext cx="9144000" cy="3371850"/>
          </a:xfrm>
          <a:prstGeom prst="roundRect">
            <a:avLst/>
          </a:prstGeom>
          <a:ln>
            <a:solidFill>
              <a:srgbClr val="80008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r" rtl="1">
              <a:buFont typeface="Wingdings" pitchFamily="2" charset="2"/>
              <a:buChar char="Ø"/>
              <a:defRPr/>
            </a:pPr>
            <a:endParaRPr lang="ar-EG" sz="3200" b="1" dirty="0">
              <a:solidFill>
                <a:srgbClr val="800080"/>
              </a:solidFill>
            </a:endParaRPr>
          </a:p>
          <a:p>
            <a:pPr algn="r" rtl="1">
              <a:buFont typeface="Wingdings" pitchFamily="2" charset="2"/>
              <a:buChar char="Ø"/>
              <a:defRPr/>
            </a:pPr>
            <a:endParaRPr lang="ar-EG" sz="3200" b="1" dirty="0">
              <a:solidFill>
                <a:srgbClr val="800080"/>
              </a:solidFill>
            </a:endParaRPr>
          </a:p>
          <a:p>
            <a:pPr algn="r" rtl="1">
              <a:buFont typeface="Wingdings" pitchFamily="2" charset="2"/>
              <a:buChar char="Ø"/>
              <a:defRPr/>
            </a:pPr>
            <a:endParaRPr lang="ar-EG" sz="3200" b="1" dirty="0">
              <a:solidFill>
                <a:srgbClr val="800080"/>
              </a:solidFill>
            </a:endParaRPr>
          </a:p>
          <a:p>
            <a:pPr algn="r" rtl="1">
              <a:buFont typeface="Wingdings" pitchFamily="2" charset="2"/>
              <a:buChar char="Ø"/>
              <a:defRPr/>
            </a:pPr>
            <a:endParaRPr lang="ar-EG" sz="3200" b="1" dirty="0">
              <a:solidFill>
                <a:srgbClr val="800080"/>
              </a:solidFill>
            </a:endParaRPr>
          </a:p>
          <a:p>
            <a:pPr algn="r" rtl="1">
              <a:buFont typeface="Wingdings" pitchFamily="2" charset="2"/>
              <a:buChar char="Ø"/>
              <a:defRPr/>
            </a:pPr>
            <a:endParaRPr lang="ar-EG" sz="3200" b="1" dirty="0">
              <a:solidFill>
                <a:srgbClr val="800080"/>
              </a:solidFill>
            </a:endParaRPr>
          </a:p>
          <a:p>
            <a:pPr algn="r" rtl="1">
              <a:defRPr/>
            </a:pPr>
            <a:endParaRPr lang="en-US" sz="3200" b="1" dirty="0">
              <a:solidFill>
                <a:srgbClr val="80008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60813" y="509588"/>
            <a:ext cx="32750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altLang="ar-EG" sz="4800" b="1"/>
              <a:t> العلوم والصحة</a:t>
            </a:r>
            <a:endParaRPr lang="en-US" altLang="ar-EG" sz="4800" b="1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9388" y="3573463"/>
            <a:ext cx="87137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EG" altLang="ar-EG" sz="3200" b="1" dirty="0" smtClean="0">
                <a:solidFill>
                  <a:srgbClr val="800080"/>
                </a:solidFill>
              </a:rPr>
              <a:t>أحافظ </a:t>
            </a:r>
            <a:r>
              <a:rPr lang="ar-EG" altLang="ar-EG" sz="3200" b="1" dirty="0">
                <a:solidFill>
                  <a:srgbClr val="800080"/>
                </a:solidFill>
              </a:rPr>
              <a:t>على نظافة أذني</a:t>
            </a:r>
            <a:r>
              <a:rPr lang="ar-EG" altLang="ar-EG" sz="3200" b="1" dirty="0" smtClean="0">
                <a:solidFill>
                  <a:srgbClr val="800080"/>
                </a:solidFill>
              </a:rPr>
              <a:t>.</a:t>
            </a:r>
          </a:p>
          <a:p>
            <a:pPr algn="r" rtl="1">
              <a:buFont typeface="Wingdings" pitchFamily="2" charset="2"/>
              <a:buChar char="Ø"/>
            </a:pPr>
            <a:endParaRPr lang="en-US" altLang="ar-EG" sz="3200" b="1" dirty="0">
              <a:solidFill>
                <a:srgbClr val="800080"/>
              </a:solidFill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EG" altLang="ar-EG" sz="3200" b="1" dirty="0">
                <a:solidFill>
                  <a:srgbClr val="800080"/>
                </a:solidFill>
              </a:rPr>
              <a:t>لا أدخل أجسام صلبة داخل الأذن حتى لا تضر بها</a:t>
            </a:r>
            <a:r>
              <a:rPr lang="ar-EG" altLang="ar-EG" sz="3200" b="1" dirty="0" smtClean="0">
                <a:solidFill>
                  <a:srgbClr val="800080"/>
                </a:solidFill>
              </a:rPr>
              <a:t>.</a:t>
            </a:r>
          </a:p>
          <a:p>
            <a:pPr algn="r" rtl="1">
              <a:buFont typeface="Wingdings" pitchFamily="2" charset="2"/>
              <a:buChar char="Ø"/>
            </a:pPr>
            <a:endParaRPr lang="en-US" altLang="ar-EG" sz="3200" b="1" dirty="0">
              <a:solidFill>
                <a:srgbClr val="800080"/>
              </a:solidFill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EG" altLang="ar-EG" sz="3200" b="1" dirty="0">
                <a:solidFill>
                  <a:srgbClr val="800080"/>
                </a:solidFill>
              </a:rPr>
              <a:t>لا أسمع الأصوات العالية مثل صوت المذياع العالي.</a:t>
            </a:r>
            <a:endParaRPr lang="en-US" altLang="ar-EG" sz="3200" b="1" dirty="0">
              <a:solidFill>
                <a:srgbClr val="80008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51" y="257336"/>
            <a:ext cx="2233612" cy="2111896"/>
          </a:xfrm>
          <a:prstGeom prst="rect">
            <a:avLst/>
          </a:prstGeom>
        </p:spPr>
      </p:pic>
    </p:spTree>
  </p:cSld>
  <p:clrMapOvr>
    <a:masterClrMapping/>
  </p:clrMapOvr>
  <p:transition>
    <p:push/>
    <p:sndAc>
      <p:stSnd>
        <p:snd r:embed="rId2" name="SOUND2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eed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19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1282</TotalTime>
  <Words>268</Words>
  <Application>Microsoft Macintosh PowerPoint</Application>
  <PresentationFormat>On-screen Show (4:3)</PresentationFormat>
  <Paragraphs>49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Gill Sans MT</vt:lpstr>
      <vt:lpstr>Majalla UI</vt:lpstr>
      <vt:lpstr>Wingdings</vt:lpstr>
      <vt:lpstr>Arial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( AQSA Comp )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1ب - الفصل العاشر</dc:title>
  <dc:subject>الدرس الثاني - الضوء و الصوت</dc:subject>
  <dc:creator>أ/ بندر الحازمي</dc:creator>
  <cp:keywords>حقيبة إنجاز المعلم و المعلمة</cp:keywords>
  <cp:lastModifiedBy>Abdulrahim Alhashemi</cp:lastModifiedBy>
  <cp:revision>155</cp:revision>
  <dcterms:created xsi:type="dcterms:W3CDTF">2009-12-31T19:39:14Z</dcterms:created>
  <dcterms:modified xsi:type="dcterms:W3CDTF">2019-04-21T15:40:46Z</dcterms:modified>
</cp:coreProperties>
</file>