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5" r:id="rId1"/>
  </p:sldMasterIdLst>
  <p:notesMasterIdLst>
    <p:notesMasterId r:id="rId28"/>
  </p:notesMasterIdLst>
  <p:sldIdLst>
    <p:sldId id="267" r:id="rId2"/>
    <p:sldId id="259" r:id="rId3"/>
    <p:sldId id="257" r:id="rId4"/>
    <p:sldId id="260" r:id="rId5"/>
    <p:sldId id="264" r:id="rId6"/>
    <p:sldId id="261" r:id="rId7"/>
    <p:sldId id="262" r:id="rId8"/>
    <p:sldId id="270" r:id="rId9"/>
    <p:sldId id="273" r:id="rId10"/>
    <p:sldId id="289" r:id="rId11"/>
    <p:sldId id="274" r:id="rId12"/>
    <p:sldId id="265" r:id="rId13"/>
    <p:sldId id="266" r:id="rId14"/>
    <p:sldId id="285" r:id="rId15"/>
    <p:sldId id="268" r:id="rId16"/>
    <p:sldId id="291" r:id="rId17"/>
    <p:sldId id="272" r:id="rId18"/>
    <p:sldId id="280" r:id="rId19"/>
    <p:sldId id="281" r:id="rId20"/>
    <p:sldId id="286" r:id="rId21"/>
    <p:sldId id="287" r:id="rId22"/>
    <p:sldId id="288" r:id="rId23"/>
    <p:sldId id="283" r:id="rId24"/>
    <p:sldId id="290" r:id="rId25"/>
    <p:sldId id="292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020"/>
    <p:restoredTop sz="91458"/>
  </p:normalViewPr>
  <p:slideViewPr>
    <p:cSldViewPr snapToGrid="0" snapToObjects="1">
      <p:cViewPr varScale="1">
        <p:scale>
          <a:sx n="62" d="100"/>
          <a:sy n="62" d="100"/>
        </p:scale>
        <p:origin x="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86FA4-E5E1-0344-96CD-C704C8A8548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5257-09A4-7C4C-9C06-2B809E1A8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206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4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10900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122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387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4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43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72457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4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CD8579-2C27-BA4F-8F68-00446CE1E6AA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44DA0B1-8C1F-2343-BE62-2ED49D2343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89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orient="horz" pos="3960" userDrawn="1">
          <p15:clr>
            <a:srgbClr val="F26B43"/>
          </p15:clr>
        </p15:guide>
        <p15:guide id="9" orient="horz" pos="1536" userDrawn="1">
          <p15:clr>
            <a:srgbClr val="F26B43"/>
          </p15:clr>
        </p15:guide>
        <p15:guide id="10" orient="horz" pos="3840" userDrawn="1">
          <p15:clr>
            <a:srgbClr val="F26B43"/>
          </p15:clr>
        </p15:guide>
        <p15:guide id="11" pos="4416" userDrawn="1">
          <p15:clr>
            <a:srgbClr val="F26B43"/>
          </p15:clr>
        </p15:guide>
        <p15:guide id="12" pos="4800" userDrawn="1">
          <p15:clr>
            <a:srgbClr val="F26B43"/>
          </p15:clr>
        </p15:guide>
        <p15:guide id="13" orient="horz" pos="360" userDrawn="1">
          <p15:clr>
            <a:srgbClr val="F26B43"/>
          </p15:clr>
        </p15:guide>
        <p15:guide id="14" pos="7368" userDrawn="1">
          <p15:clr>
            <a:srgbClr val="F26B43"/>
          </p15:clr>
        </p15:guide>
        <p15:guide id="15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hyperlink" Target="../../Desktop/&#1578;&#1581;&#1590;&#1610;&#1585;%20&#1583;&#1585;&#1587;/&#1575;&#1587;&#1578;&#1603;&#1588;&#1601;%20&#1571;&#1603;&#1579;&#1585;.doc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8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&#1575;&#1604;&#1575;&#1603;&#1587;&#1604;%20&#1587;&#1604;%20&#1581;&#1602;%20&#1575;&#1604;&#1576;&#1585;&#1586;&#1606;&#1578;&#1610;&#1588;&#1606;%20.xlsx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23.xml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" Target="slide20.xml"/><Relationship Id="rId4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mawdoo3.com/&#1571;&#1590;&#1585;&#1575;&#1585;_&#1593;&#1583;&#1605;_&#1605;&#1605;&#1575;&#1585;&#1587;&#1577;_&#1575;&#1604;&#1585;&#1610;&#1575;&#1590;&#1577;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&#1502;&#1493;&#1495;&#1502;&#1491;.ppt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2-DbfKmKTQ" TargetMode="Externa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hyperlink" Target="https://youtu.be/j2-DbfKmKT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3272" y="1580673"/>
            <a:ext cx="261802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السلام عليكم </a:t>
            </a:r>
          </a:p>
          <a:p>
            <a:pPr marL="0" algn="ctr" defTabSz="914400" rtl="1" eaLnBrk="1" latinLnBrk="0" hangingPunct="1"/>
            <a:r>
              <a:rPr lang="ar-SA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ورحمه الله </a:t>
            </a:r>
          </a:p>
          <a:p>
            <a:pPr marL="0" algn="ctr" defTabSz="914400" rtl="1" eaLnBrk="1" latinLnBrk="0" hangingPunct="1"/>
            <a:r>
              <a:rPr lang="ar-SA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وبركاته</a:t>
            </a:r>
            <a:endParaRPr lang="en-GB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8974667" y="421582"/>
            <a:ext cx="3048000" cy="2184400"/>
          </a:xfrm>
          <a:prstGeom prst="cloudCallout">
            <a:avLst>
              <a:gd name="adj1" fmla="val -55833"/>
              <a:gd name="adj2" fmla="val 593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6854178" y="3952817"/>
            <a:ext cx="3048000" cy="2190134"/>
          </a:xfrm>
          <a:prstGeom prst="cloudCallout">
            <a:avLst>
              <a:gd name="adj1" fmla="val -67500"/>
              <a:gd name="adj2" fmla="val -726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355311" y="421582"/>
            <a:ext cx="3048000" cy="2184400"/>
          </a:xfrm>
          <a:prstGeom prst="cloudCallout">
            <a:avLst>
              <a:gd name="adj1" fmla="val 55834"/>
              <a:gd name="adj2" fmla="val 400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33499" y="1005950"/>
            <a:ext cx="19303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60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DecoType Naskh" charset="-78"/>
                <a:ea typeface="DecoType Naskh" charset="-78"/>
                <a:cs typeface="DecoType Naskh" charset="-78"/>
              </a:rPr>
              <a:t>المعلمة هبه</a:t>
            </a:r>
            <a:endParaRPr lang="en-GB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1290" y="945807"/>
            <a:ext cx="24160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DecoType Naskh" charset="-78"/>
                <a:ea typeface="DecoType Naskh" charset="-78"/>
                <a:cs typeface="DecoType Naskh" charset="-78"/>
              </a:rPr>
              <a:t>المعلمة أسماء</a:t>
            </a:r>
            <a:endParaRPr lang="en-GB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10800000" flipH="1" flipV="1">
            <a:off x="6854178" y="4495630"/>
            <a:ext cx="288617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DecoType Naskh" charset="-78"/>
                <a:ea typeface="DecoType Naskh" charset="-78"/>
                <a:cs typeface="DecoType Naskh" charset="-78"/>
              </a:rPr>
              <a:t>المعلمة صافيه</a:t>
            </a:r>
            <a:endParaRPr lang="en-GB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DecoType Naskh" charset="-78"/>
              <a:ea typeface="DecoType Naskh" charset="-78"/>
              <a:cs typeface="DecoType Naskh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25" y="3288934"/>
            <a:ext cx="19812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D0D8E-A46D-4D96-BE20-813091106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6" y="2731322"/>
            <a:ext cx="1580710" cy="118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0F86A-9281-4D2D-AB14-AB8E4A77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7" y="1401672"/>
            <a:ext cx="1545190" cy="102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7977808" y="275571"/>
            <a:ext cx="3896139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C3B2E0">
                    <a:lumMod val="50000"/>
                  </a:srgbClr>
                </a:solidFill>
                <a:effectLst/>
                <a:uLnTx/>
                <a:uFillTx/>
                <a:latin typeface="DecoType Naskh" charset="-78"/>
                <a:ea typeface="DecoType Naskh" charset="-78"/>
                <a:cs typeface="DecoType Naskh" charset="-78"/>
              </a:rPr>
              <a:t>استكشف أكثر: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dirty="0">
                <a:solidFill>
                  <a:srgbClr val="C3B2E0">
                    <a:lumMod val="50000"/>
                  </a:srgbClr>
                </a:solidFill>
                <a:latin typeface="DecoType Naskh" charset="-78"/>
                <a:ea typeface="DecoType Naskh" charset="-78"/>
                <a:cs typeface="DecoType Naskh" charset="-78"/>
              </a:rPr>
              <a:t>اضغط على الصورة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3B2E0">
                  <a:lumMod val="50000"/>
                </a:srgbClr>
              </a:solidFill>
              <a:effectLst/>
              <a:uLnTx/>
              <a:uFillTx/>
              <a:latin typeface="DecoType Naskh" charset="-78"/>
              <a:ea typeface="DecoType Naskh" charset="-78"/>
              <a:cs typeface="DecoType Naskh" charset="-78"/>
            </a:endParaRPr>
          </a:p>
        </p:txBody>
      </p:sp>
      <p:pic>
        <p:nvPicPr>
          <p:cNvPr id="3" name="Picture 2">
            <a:hlinkClick r:id="rId4" action="ppaction://hlinkfile"/>
            <a:extLst>
              <a:ext uri="{FF2B5EF4-FFF2-40B4-BE49-F238E27FC236}">
                <a16:creationId xmlns:a16="http://schemas.microsoft.com/office/drawing/2014/main" id="{B605C560-A024-4C05-8433-89937069E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499" y="1405291"/>
            <a:ext cx="5188487" cy="502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86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D0D8E-A46D-4D96-BE20-813091106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6" y="2731322"/>
            <a:ext cx="1580710" cy="118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0F86A-9281-4D2D-AB14-AB8E4A77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7" y="1401672"/>
            <a:ext cx="1545190" cy="102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F3BC0-A933-498C-95DF-043428300D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0246" y="122053"/>
            <a:ext cx="1676515" cy="459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D137C0-C50D-439B-8303-F4C8C7A369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1"/>
          <a:stretch/>
        </p:blipFill>
        <p:spPr>
          <a:xfrm>
            <a:off x="3293262" y="2473056"/>
            <a:ext cx="8653476" cy="349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E0CED1-342B-4E21-9674-CBE1D8DB9B3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0246" y="1033559"/>
            <a:ext cx="9108430" cy="1329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35" y="3754815"/>
            <a:ext cx="2251526" cy="2938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156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0897" y="547518"/>
            <a:ext cx="107436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QA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أذكر الآثار السلبية لعدم ممارسة الرياضة بانتظام على الصحة</a:t>
            </a:r>
            <a:r>
              <a:rPr lang="ar-SA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:</a:t>
            </a:r>
            <a:endParaRPr lang="en-US" sz="5400" dirty="0"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743B4-8E87-47F4-AB30-3172A7D0D9F9}"/>
              </a:ext>
            </a:extLst>
          </p:cNvPr>
          <p:cNvSpPr txBox="1"/>
          <p:nvPr/>
        </p:nvSpPr>
        <p:spPr>
          <a:xfrm>
            <a:off x="1602768" y="2527443"/>
            <a:ext cx="966798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>
                <a:solidFill>
                  <a:schemeClr val="accent6">
                    <a:lumMod val="50000"/>
                  </a:schemeClr>
                </a:solidFill>
              </a:rPr>
              <a:t>1- أمراض القلب و الأوعية الدموية.</a:t>
            </a:r>
          </a:p>
          <a:p>
            <a:pPr algn="r"/>
            <a:endParaRPr lang="ar-JO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ar-JO" sz="3200" b="1" dirty="0">
                <a:solidFill>
                  <a:schemeClr val="accent6">
                    <a:lumMod val="50000"/>
                  </a:schemeClr>
                </a:solidFill>
              </a:rPr>
              <a:t>2- ارتفاع ضغط الدم.</a:t>
            </a:r>
          </a:p>
          <a:p>
            <a:pPr algn="r"/>
            <a:endParaRPr lang="ar-JO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ar-JO" sz="3200" b="1" dirty="0">
                <a:solidFill>
                  <a:schemeClr val="accent6">
                    <a:lumMod val="50000"/>
                  </a:schemeClr>
                </a:solidFill>
              </a:rPr>
              <a:t>3-التهاب المفاصل وهشاشة العظام.</a:t>
            </a:r>
          </a:p>
          <a:p>
            <a:pPr algn="r"/>
            <a:endParaRPr lang="ar-JO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ar-JO" sz="3200" b="1" dirty="0">
                <a:solidFill>
                  <a:schemeClr val="accent6">
                    <a:lumMod val="50000"/>
                  </a:schemeClr>
                </a:solidFill>
              </a:rPr>
              <a:t>4- السمنة.</a:t>
            </a:r>
          </a:p>
          <a:p>
            <a:pPr algn="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33" y="863599"/>
            <a:ext cx="4893733" cy="4910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FA991-24D6-482A-B480-B2C69EFB8069}"/>
              </a:ext>
            </a:extLst>
          </p:cNvPr>
          <p:cNvSpPr txBox="1"/>
          <p:nvPr/>
        </p:nvSpPr>
        <p:spPr>
          <a:xfrm>
            <a:off x="2169763" y="4897103"/>
            <a:ext cx="8973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للتوصل إلى الآثار السلبية لعدم ممارسة الرياضة بانتظام على الصحة.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86426" y="863598"/>
            <a:ext cx="14205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9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لعبة </a:t>
            </a:r>
            <a:endParaRPr lang="ar-SA" sz="9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4563" y="896711"/>
            <a:ext cx="325819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9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 البازل</a:t>
            </a:r>
            <a:endParaRPr lang="en-GB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197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3" t="17778" r="31482" b="3569"/>
          <a:stretch/>
        </p:blipFill>
        <p:spPr>
          <a:xfrm>
            <a:off x="3268134" y="67736"/>
            <a:ext cx="5909734" cy="66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3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Minute Timer (1)">
            <a:hlinkClick r:id="" action="ppaction://media"/>
            <a:extLst>
              <a:ext uri="{FF2B5EF4-FFF2-40B4-BE49-F238E27FC236}">
                <a16:creationId xmlns:a16="http://schemas.microsoft.com/office/drawing/2014/main" id="{9CBFDB2C-D3D2-4ADC-9902-78EB4FE4A7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8800" y="1811867"/>
            <a:ext cx="5350934" cy="3014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266" y="3098800"/>
            <a:ext cx="4597400" cy="375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1625600"/>
            <a:ext cx="49614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rtl="1">
              <a:buFontTx/>
              <a:buChar char="-"/>
            </a:pPr>
            <a:r>
              <a:rPr lang="ar-QA" sz="36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ركب قطع البازل</a:t>
            </a:r>
            <a:r>
              <a:rPr lang="ar-JO" sz="36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 مع مجموعتك</a:t>
            </a:r>
            <a:r>
              <a:rPr lang="ar-QA" sz="36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 لتتوصل إلى الآثار السلبية لعدم ممارسة الرياضة بانتظام على الصحة.</a:t>
            </a:r>
          </a:p>
          <a:p>
            <a:pPr lvl="1" algn="r" rtl="1"/>
            <a:endParaRPr lang="ar-QA" sz="3600" dirty="0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DecoType Naskh" charset="-78"/>
              <a:ea typeface="DecoType Naskh" charset="-78"/>
              <a:cs typeface="DecoType Naskh" charset="-78"/>
            </a:endParaRPr>
          </a:p>
          <a:p>
            <a:pPr lvl="1" algn="r" rtl="1">
              <a:buFontTx/>
              <a:buChar char="-"/>
            </a:pPr>
            <a:r>
              <a:rPr lang="ar-QA" sz="36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افتح الكتاب المدرسي صفحة 71 واكتب الآثار التي توصلت إليها.</a:t>
            </a:r>
            <a:endParaRPr lang="ar-JO" sz="3600" dirty="0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05214" y="365317"/>
            <a:ext cx="28328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التعليمات:</a:t>
            </a:r>
            <a:endParaRPr lang="ar-SA" sz="8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088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D85D-9EF1-4E1B-B64B-B3CC26E6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46496"/>
          </a:xfrm>
        </p:spPr>
        <p:txBody>
          <a:bodyPr>
            <a:normAutofit fontScale="90000"/>
          </a:bodyPr>
          <a:lstStyle/>
          <a:p>
            <a:pPr algn="r"/>
            <a:r>
              <a:rPr lang="ar-JO" sz="5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سيتم إعطاء نقاط حسب السرعة والصحة كالتالي:</a:t>
            </a:r>
            <a:br>
              <a:rPr lang="ar-JO" sz="5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br>
              <a:rPr lang="ar-JO" sz="5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r>
              <a:rPr lang="ar-JO" sz="5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1.</a:t>
            </a:r>
            <a: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المجموعة الأولى: </a:t>
            </a:r>
            <a:r>
              <a:rPr lang="ar-JO" sz="4400" b="1" u="sng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4 نقاط</a:t>
            </a:r>
            <a:b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b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2.المجموعة الثانية: </a:t>
            </a:r>
            <a:r>
              <a:rPr lang="ar-JO" sz="4400" b="1" u="sng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3 نقاط</a:t>
            </a:r>
            <a:b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b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3.المجموعة الثالثة: </a:t>
            </a:r>
            <a:r>
              <a:rPr lang="ar-JO" sz="4400" b="1" u="sng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نقطتين</a:t>
            </a:r>
            <a:b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b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r>
              <a:rPr lang="ar-JO" sz="4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4.المجموعة الرابعة: </a:t>
            </a:r>
            <a:r>
              <a:rPr lang="ar-JO" sz="4400" b="1" u="sng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نقطة</a:t>
            </a:r>
            <a:br>
              <a:rPr lang="ar-JO" sz="5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br>
              <a:rPr lang="ar-JO" sz="5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br>
              <a:rPr lang="ar-QA" sz="5400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</a:br>
            <a:endParaRPr lang="en-US" dirty="0"/>
          </a:p>
        </p:txBody>
      </p:sp>
      <p:sp>
        <p:nvSpPr>
          <p:cNvPr id="5" name="5-Point Star 2">
            <a:hlinkClick r:id="rId2" action="ppaction://hlinkfile"/>
            <a:extLst>
              <a:ext uri="{FF2B5EF4-FFF2-40B4-BE49-F238E27FC236}">
                <a16:creationId xmlns:a16="http://schemas.microsoft.com/office/drawing/2014/main" id="{423CF0E5-4D3C-49D4-B104-BB4D706ED637}"/>
              </a:ext>
            </a:extLst>
          </p:cNvPr>
          <p:cNvSpPr/>
          <p:nvPr/>
        </p:nvSpPr>
        <p:spPr>
          <a:xfrm>
            <a:off x="2596437" y="1655164"/>
            <a:ext cx="2536596" cy="21166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BCF9E-A5F2-48C3-99BF-2186E83FACA7}"/>
              </a:ext>
            </a:extLst>
          </p:cNvPr>
          <p:cNvSpPr txBox="1"/>
          <p:nvPr/>
        </p:nvSpPr>
        <p:spPr>
          <a:xfrm>
            <a:off x="3195263" y="2568540"/>
            <a:ext cx="129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>
                <a:solidFill>
                  <a:schemeClr val="accent6">
                    <a:lumMod val="50000"/>
                  </a:schemeClr>
                </a:solidFill>
              </a:rPr>
              <a:t>النقاط</a:t>
            </a:r>
            <a:r>
              <a:rPr lang="ar-JO" dirty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667" y="0"/>
            <a:ext cx="6333066" cy="6120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3" y="393700"/>
            <a:ext cx="3535680" cy="59679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5129" y="958335"/>
            <a:ext cx="4836580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QA" sz="5400" dirty="0">
                <a:solidFill>
                  <a:schemeClr val="accent1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سلمى تسألكم: هل يمكنها أن </a:t>
            </a:r>
          </a:p>
          <a:p>
            <a:pPr algn="ctr"/>
            <a:r>
              <a:rPr lang="ar-QA" sz="5400" dirty="0">
                <a:solidFill>
                  <a:schemeClr val="accent1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تستعيد لياقتها بعد أن</a:t>
            </a:r>
          </a:p>
          <a:p>
            <a:pPr algn="ctr"/>
            <a:r>
              <a:rPr lang="ar-QA" sz="5400" dirty="0">
                <a:solidFill>
                  <a:schemeClr val="accent1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 أصيبت بالسمنة؟ وكيف؟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59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1" y="3807056"/>
            <a:ext cx="4466166" cy="2686876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1" y="3790122"/>
            <a:ext cx="3948595" cy="2703810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60400" y="0"/>
            <a:ext cx="112098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4000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دراسة حالة:</a:t>
            </a:r>
          </a:p>
          <a:p>
            <a:pPr marL="0" algn="r" defTabSz="914400" rtl="1" eaLnBrk="1" latinLnBrk="0" hangingPunct="1"/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خالد طالب في الصف الرابع لديه خمول ويعاني من مشاكل اجتماعية كثيرة ، إذ لا يوجد لديه أصدقاء مقربين وكما تدنت درجاته في التقرير الثاني رغم دراسته اليومية للمواد.</a:t>
            </a:r>
          </a:p>
          <a:p>
            <a:pPr marL="0" algn="r" defTabSz="914400" rtl="1" eaLnBrk="1" latinLnBrk="0" hangingPunct="1"/>
            <a:r>
              <a:rPr lang="ar-SA" sz="4000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	*ما السبب في رأيك حول ما يعانيه خالد؟</a:t>
            </a:r>
          </a:p>
          <a:p>
            <a:pPr marL="0" algn="r" defTabSz="914400" rtl="1" eaLnBrk="1" latinLnBrk="0" hangingPunct="1"/>
            <a:r>
              <a:rPr lang="ar-SA" sz="4000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  	*ما هي النصيحة التي تتوجه بها لخالد كي يصبح طالبًا نشيطًا ومحبوبًا من زملائه؟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8870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0832" y="2556934"/>
            <a:ext cx="4297167" cy="3996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9214" y="694886"/>
            <a:ext cx="505878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هل تعلم؟</a:t>
            </a:r>
            <a:endParaRPr lang="en-GB" sz="11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800" y="1271967"/>
            <a:ext cx="659966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40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*هل تعلم أن الرياضة الصباحية تشحن الجسم بالطاقة.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616" y="2819978"/>
            <a:ext cx="70820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40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*هل تعلم أن الرياضة تؤدي إلى ازدياد المقدرات الفكرية لدى الإنسان.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616" y="4555067"/>
            <a:ext cx="70820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40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*هل تعلم</a:t>
            </a:r>
            <a:r>
              <a:rPr lang="ar-JO" sz="40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 </a:t>
            </a:r>
            <a:r>
              <a:rPr lang="ar-SA" sz="40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أن الرياضة تحسن نوعيه النوم بشكل كبير وتقلل نسبه الأرق والقلق.</a:t>
            </a:r>
          </a:p>
        </p:txBody>
      </p:sp>
    </p:spTree>
    <p:extLst>
      <p:ext uri="{BB962C8B-B14F-4D97-AF65-F5344CB8AC3E}">
        <p14:creationId xmlns:p14="http://schemas.microsoft.com/office/powerpoint/2010/main" val="11951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87" l="0" r="100000">
                        <a14:foregroundMark x1="68174" y1="73041" x2="68174" y2="73041"/>
                        <a14:foregroundMark x1="62144" y1="77116" x2="62144" y2="77116"/>
                        <a14:foregroundMark x1="62144" y1="84639" x2="62144" y2="84639"/>
                        <a14:foregroundMark x1="89782" y1="94357" x2="89782" y2="94357"/>
                        <a14:foregroundMark x1="79397" y1="79310" x2="79397" y2="79310"/>
                        <a14:foregroundMark x1="92797" y1="23354" x2="92797" y2="23354"/>
                        <a14:foregroundMark x1="83082" y1="51097" x2="83082" y2="51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" y="1727200"/>
            <a:ext cx="4884318" cy="5130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8587" y="1513782"/>
            <a:ext cx="35253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..الوحدة الرابعة..</a:t>
            </a:r>
            <a:endParaRPr lang="en-GB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364" y="2398818"/>
            <a:ext cx="4275769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28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الدرس الثاني :</a:t>
            </a:r>
          </a:p>
          <a:p>
            <a:pPr marL="0" algn="ctr" defTabSz="914400" rtl="1" eaLnBrk="1" latinLnBrk="0" hangingPunct="1"/>
            <a:endParaRPr lang="ar-SA" sz="40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DecoType Naskh" charset="-78"/>
              <a:ea typeface="DecoType Naskh" charset="-78"/>
              <a:cs typeface="DecoType Naskh" charset="-78"/>
            </a:endParaRPr>
          </a:p>
          <a:p>
            <a:pPr marL="0" algn="ctr" defTabSz="914400" rtl="1" eaLnBrk="1" latinLnBrk="0" hangingPunct="1"/>
            <a:r>
              <a:rPr lang="ar-SA" sz="54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(المحافظة على الصحة)</a:t>
            </a:r>
            <a:endParaRPr lang="en-US" sz="54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7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673" y="3481672"/>
            <a:ext cx="3313613" cy="2898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36" y="457200"/>
            <a:ext cx="636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ما الآثار السلبية لعد</a:t>
            </a:r>
            <a:r>
              <a:rPr lang="ar-JO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م</a:t>
            </a:r>
            <a:r>
              <a:rPr lang="ar-S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ممارسة الرياضة بانتظام ؟</a:t>
            </a:r>
            <a:endParaRPr lang="en-U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871" y="2138638"/>
            <a:ext cx="5563892" cy="1007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2800" b="1" u="sng" dirty="0">
                <a:solidFill>
                  <a:schemeClr val="accent6">
                    <a:lumMod val="50000"/>
                  </a:schemeClr>
                </a:solid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1-الإصابة بالسمنة وأمراض القلب.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7871" y="3442289"/>
            <a:ext cx="5563892" cy="1004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2-التحكم في الوزن وعلاج السمنة.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7871" y="4931087"/>
            <a:ext cx="5563892" cy="974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3-خفض نسبة الكوليسترول في الدم</a:t>
            </a:r>
            <a:r>
              <a:rPr lang="ar-SA" b="1" dirty="0">
                <a:solidFill>
                  <a:schemeClr val="accent6">
                    <a:lumMod val="25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35809" y="713579"/>
            <a:ext cx="5207431" cy="696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9051011" y="713579"/>
            <a:ext cx="2898183" cy="20038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فكر وأجب على السؤال التالي.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01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798" y="457200"/>
            <a:ext cx="7878202" cy="528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8454" y="457200"/>
            <a:ext cx="395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b="1" dirty="0">
                <a:solidFill>
                  <a:schemeClr val="accent6">
                    <a:lumMod val="25000"/>
                  </a:schemeClr>
                </a:solidFill>
              </a:rPr>
              <a:t>أحسنت</a:t>
            </a:r>
            <a:endParaRPr lang="en-US" sz="36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03715" y="5905500"/>
            <a:ext cx="2309248" cy="820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dirty="0">
                <a:solidFill>
                  <a:schemeClr val="bg2">
                    <a:lumMod val="10000"/>
                  </a:schemeClr>
                </a:solidFill>
                <a:hlinkClick r:id="rId5" action="ppaction://hlinksldjump"/>
              </a:rPr>
              <a:t>التالي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تصفيق الجمهور - مؤثرات صوتية للمونتاج Audience applause -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146" y="13349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811" r="25843"/>
          <a:stretch/>
        </p:blipFill>
        <p:spPr>
          <a:xfrm>
            <a:off x="3986373" y="961886"/>
            <a:ext cx="7027524" cy="467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82600" y="254000"/>
            <a:ext cx="452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4000" b="1" dirty="0">
                <a:solidFill>
                  <a:schemeClr val="bg2">
                    <a:lumMod val="10000"/>
                  </a:schemeClr>
                </a:solidFill>
              </a:rPr>
              <a:t>الجواب خاطئ</a:t>
            </a:r>
            <a:endParaRPr lang="en-US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995722" y="5789478"/>
            <a:ext cx="2634712" cy="8369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dirty="0">
                <a:solidFill>
                  <a:sysClr val="windowText" lastClr="000000"/>
                </a:solidFill>
                <a:hlinkClick r:id="rId5" action="ppaction://hlinksldjump"/>
              </a:rPr>
              <a:t>حاول مرة أخرى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صوت الباز او اجابه خاطئه - مؤثرات صوتية للمونتاج Buzz Wrong Answer -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942" y="42100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4813" y="559418"/>
            <a:ext cx="505878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دعاء</a:t>
            </a:r>
            <a:endParaRPr lang="en-GB" sz="11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1068" y="2539999"/>
            <a:ext cx="1061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QA" sz="6600" b="1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اللهم عافنا في أسماعنا وأبصارنا وأبداننا وقوتنا ما أحييتنا واجعله الوارث منا وعافنا واعف عنا وارض عنا وارحمنا إنك أنت أرحم الراحمين.</a:t>
            </a:r>
          </a:p>
        </p:txBody>
      </p:sp>
    </p:spTree>
    <p:extLst>
      <p:ext uri="{BB962C8B-B14F-4D97-AF65-F5344CB8AC3E}">
        <p14:creationId xmlns:p14="http://schemas.microsoft.com/office/powerpoint/2010/main" val="1797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5F3A3AC6-C76A-45F0-8FDC-AD2AB4E9A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35" t="12068" r="2369" b="30300"/>
          <a:stretch/>
        </p:blipFill>
        <p:spPr>
          <a:xfrm>
            <a:off x="1507807" y="2673846"/>
            <a:ext cx="5311741" cy="1510301"/>
          </a:xfr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74643F52-C15E-4AB3-8FF1-B1C6922FB712}"/>
              </a:ext>
            </a:extLst>
          </p:cNvPr>
          <p:cNvSpPr/>
          <p:nvPr/>
        </p:nvSpPr>
        <p:spPr>
          <a:xfrm>
            <a:off x="7451732" y="2481467"/>
            <a:ext cx="3441555" cy="18950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D608F-C676-496C-93AE-7ED64A38C1AA}"/>
              </a:ext>
            </a:extLst>
          </p:cNvPr>
          <p:cNvSpPr txBox="1"/>
          <p:nvPr/>
        </p:nvSpPr>
        <p:spPr>
          <a:xfrm>
            <a:off x="8362950" y="3162300"/>
            <a:ext cx="253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b="1">
                <a:solidFill>
                  <a:schemeClr val="accent6">
                    <a:lumMod val="50000"/>
                  </a:schemeClr>
                </a:solidFill>
              </a:rPr>
              <a:t>اضغط هنا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2619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1BFC1B0-B901-48DE-A6B8-C50003606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45" y="178205"/>
            <a:ext cx="6501587" cy="6501587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91B0FE64-4938-4184-8B31-CB3DC22E33BE}"/>
              </a:ext>
            </a:extLst>
          </p:cNvPr>
          <p:cNvSpPr/>
          <p:nvPr/>
        </p:nvSpPr>
        <p:spPr>
          <a:xfrm>
            <a:off x="7451732" y="2481467"/>
            <a:ext cx="3441555" cy="18950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8572C-9718-4263-A6D8-F7E52243C55A}"/>
              </a:ext>
            </a:extLst>
          </p:cNvPr>
          <p:cNvSpPr txBox="1"/>
          <p:nvPr/>
        </p:nvSpPr>
        <p:spPr>
          <a:xfrm>
            <a:off x="8189843" y="3154017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accent6">
                    <a:lumMod val="50000"/>
                  </a:schemeClr>
                </a:solidFill>
              </a:rPr>
              <a:t>اضغط هنا للإثراء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47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4521200" cy="4555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6413" y="2438400"/>
            <a:ext cx="505878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115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وداعًا</a:t>
            </a:r>
            <a:endParaRPr lang="en-GB" sz="11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11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A63B0-FE93-4A67-9BED-98ED7E789785}"/>
              </a:ext>
            </a:extLst>
          </p:cNvPr>
          <p:cNvSpPr/>
          <p:nvPr/>
        </p:nvSpPr>
        <p:spPr>
          <a:xfrm>
            <a:off x="3562598" y="517053"/>
            <a:ext cx="4093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400" rtl="1" eaLnBrk="1" latinLnBrk="0" hangingPunct="1"/>
            <a:r>
              <a:rPr lang="ar-SA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تذكر: القوانين الصفية.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50" y="1712978"/>
            <a:ext cx="3895344" cy="42306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r="23073"/>
          <a:stretch/>
        </p:blipFill>
        <p:spPr>
          <a:xfrm>
            <a:off x="1027101" y="2646859"/>
            <a:ext cx="2974888" cy="405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6444" l="10000" r="90000">
                        <a14:foregroundMark x1="37556" y1="52444" x2="37556" y2="52444"/>
                        <a14:foregroundMark x1="36444" y1="57778" x2="36444" y2="57778"/>
                        <a14:foregroundMark x1="32889" y1="49556" x2="32889" y2="49556"/>
                        <a14:foregroundMark x1="46000" y1="71333" x2="46000" y2="71333"/>
                        <a14:foregroundMark x1="46000" y1="71333" x2="49778" y2="69556"/>
                        <a14:foregroundMark x1="46889" y1="59778" x2="46222" y2="71333"/>
                        <a14:foregroundMark x1="39778" y1="70000" x2="39778" y2="70000"/>
                        <a14:foregroundMark x1="43556" y1="72889" x2="43556" y2="72889"/>
                        <a14:foregroundMark x1="48000" y1="74889" x2="48000" y2="74889"/>
                        <a14:foregroundMark x1="51556" y1="74889" x2="51556" y2="74889"/>
                        <a14:foregroundMark x1="51556" y1="70444" x2="51556" y2="70444"/>
                        <a14:foregroundMark x1="50889" y1="64000" x2="50889" y2="64000"/>
                        <a14:foregroundMark x1="52444" y1="56667" x2="52444" y2="56667"/>
                        <a14:foregroundMark x1="52222" y1="58444" x2="52222" y2="58444"/>
                        <a14:foregroundMark x1="41111" y1="59333" x2="41111" y2="59333"/>
                        <a14:foregroundMark x1="37778" y1="57778" x2="37778" y2="57778"/>
                        <a14:foregroundMark x1="35333" y1="55556" x2="35333" y2="55556"/>
                        <a14:foregroundMark x1="32222" y1="55556" x2="32222" y2="55556"/>
                        <a14:foregroundMark x1="51111" y1="46889" x2="51111" y2="46889"/>
                        <a14:foregroundMark x1="57556" y1="41333" x2="57556" y2="41333"/>
                        <a14:foregroundMark x1="52667" y1="33111" x2="52667" y2="33111"/>
                        <a14:foregroundMark x1="48444" y1="28000" x2="48444" y2="28000"/>
                        <a14:foregroundMark x1="40444" y1="28000" x2="40444" y2="28000"/>
                        <a14:foregroundMark x1="36444" y1="28000" x2="36444" y2="28000"/>
                        <a14:foregroundMark x1="35111" y1="33111" x2="35111" y2="33111"/>
                        <a14:foregroundMark x1="40222" y1="36667" x2="40222" y2="36667"/>
                        <a14:foregroundMark x1="43333" y1="36222" x2="43333" y2="36222"/>
                        <a14:foregroundMark x1="46444" y1="33778" x2="46444" y2="33778"/>
                        <a14:foregroundMark x1="50444" y1="30000" x2="50444" y2="30000"/>
                        <a14:foregroundMark x1="52000" y1="26667" x2="52000" y2="26667"/>
                        <a14:foregroundMark x1="56000" y1="23556" x2="56000" y2="23556"/>
                        <a14:foregroundMark x1="40222" y1="29333" x2="40222" y2="29778"/>
                        <a14:foregroundMark x1="49111" y1="24222" x2="49111" y2="24222"/>
                        <a14:foregroundMark x1="55333" y1="24667" x2="55333" y2="24667"/>
                        <a14:foregroundMark x1="60222" y1="29111" x2="60222" y2="29556"/>
                        <a14:foregroundMark x1="63111" y1="34667" x2="63333" y2="35111"/>
                        <a14:foregroundMark x1="61333" y1="40444" x2="61333" y2="40444"/>
                        <a14:foregroundMark x1="49333" y1="39778" x2="49333" y2="39778"/>
                        <a14:foregroundMark x1="42222" y1="39778" x2="42222" y2="39778"/>
                        <a14:foregroundMark x1="37556" y1="39778" x2="37556" y2="39778"/>
                        <a14:foregroundMark x1="29778" y1="37556" x2="29778" y2="37556"/>
                        <a14:foregroundMark x1="32889" y1="36889" x2="32889" y2="36889"/>
                        <a14:foregroundMark x1="36000" y1="38667" x2="36000" y2="38667"/>
                        <a14:foregroundMark x1="44222" y1="38889" x2="44222" y2="39333"/>
                        <a14:foregroundMark x1="45333" y1="43333" x2="45333" y2="43333"/>
                        <a14:foregroundMark x1="50889" y1="50000" x2="50889" y2="50444"/>
                        <a14:foregroundMark x1="66667" y1="39778" x2="66667" y2="39778"/>
                        <a14:foregroundMark x1="68000" y1="31111" x2="68000" y2="31111"/>
                        <a14:foregroundMark x1="61333" y1="26444" x2="61333" y2="26444"/>
                        <a14:foregroundMark x1="53333" y1="24000" x2="53333" y2="24000"/>
                        <a14:foregroundMark x1="41333" y1="10889" x2="41333" y2="10889"/>
                        <a14:foregroundMark x1="49333" y1="7111" x2="49333" y2="7111"/>
                        <a14:foregroundMark x1="49556" y1="22444" x2="49556" y2="22444"/>
                        <a14:foregroundMark x1="69778" y1="9778" x2="69778" y2="9778"/>
                        <a14:foregroundMark x1="74667" y1="10889" x2="74667" y2="10889"/>
                        <a14:foregroundMark x1="58444" y1="56222" x2="58444" y2="56222"/>
                        <a14:foregroundMark x1="65556" y1="55556" x2="65556" y2="55556"/>
                        <a14:foregroundMark x1="67778" y1="52222" x2="67778" y2="52222"/>
                        <a14:foregroundMark x1="58889" y1="78000" x2="58889" y2="78000"/>
                        <a14:foregroundMark x1="60889" y1="83556" x2="60889" y2="83556"/>
                        <a14:foregroundMark x1="56889" y1="86444" x2="56889" y2="86444"/>
                        <a14:foregroundMark x1="54000" y1="86000" x2="54000" y2="86000"/>
                        <a14:foregroundMark x1="34222" y1="84222" x2="34222" y2="84222"/>
                        <a14:foregroundMark x1="33778" y1="81111" x2="33778" y2="81111"/>
                        <a14:foregroundMark x1="36222" y1="80000" x2="36222" y2="80000"/>
                        <a14:foregroundMark x1="39333" y1="80000" x2="39333" y2="80000"/>
                        <a14:foregroundMark x1="67778" y1="81111" x2="67778" y2="81111"/>
                        <a14:foregroundMark x1="76889" y1="72444" x2="76889" y2="72444"/>
                        <a14:foregroundMark x1="82444" y1="68444" x2="82444" y2="68444"/>
                        <a14:foregroundMark x1="26444" y1="81778" x2="26444" y2="81778"/>
                        <a14:foregroundMark x1="17778" y1="80000" x2="17778" y2="80000"/>
                        <a14:foregroundMark x1="48000" y1="38000" x2="48000" y2="38000"/>
                        <a14:foregroundMark x1="43778" y1="86667" x2="43778" y2="86667"/>
                        <a14:foregroundMark x1="69111" y1="78000" x2="69111" y2="78000"/>
                        <a14:foregroundMark x1="65111" y1="84889" x2="65111" y2="84889"/>
                        <a14:foregroundMark x1="66444" y1="83333" x2="66444" y2="83333"/>
                        <a14:foregroundMark x1="50889" y1="37556" x2="50889" y2="37556"/>
                        <a14:backgroundMark x1="49111" y1="58444" x2="49111" y2="58444"/>
                        <a14:backgroundMark x1="55556" y1="41333" x2="55556" y2="4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69" y="152125"/>
            <a:ext cx="3235898" cy="34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3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" y="372534"/>
            <a:ext cx="5511800" cy="62822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0966" y="1109652"/>
            <a:ext cx="3785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..قيمة هذا الأسبوع..</a:t>
            </a:r>
            <a:endParaRPr lang="en-GB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0966" y="2643119"/>
            <a:ext cx="427576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115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الصداقة</a:t>
            </a:r>
            <a:endParaRPr lang="en-US" sz="115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6616346" y="2346174"/>
            <a:ext cx="3911301" cy="2455938"/>
          </a:xfrm>
          <a:prstGeom prst="cloudCallout">
            <a:avLst>
              <a:gd name="adj1" fmla="val -68078"/>
              <a:gd name="adj2" fmla="val -11265"/>
            </a:avLst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9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92015" y="1649248"/>
            <a:ext cx="2717411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أهداف </a:t>
            </a:r>
          </a:p>
          <a:p>
            <a:pPr marL="0" algn="ctr" defTabSz="914400" rtl="1" eaLnBrk="1" latinLnBrk="0" hangingPunct="1"/>
            <a:r>
              <a:rPr lang="ar-SA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الدرس</a:t>
            </a:r>
            <a:endParaRPr lang="en-GB" sz="11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66" y="4339168"/>
            <a:ext cx="2827867" cy="2518832"/>
          </a:xfrm>
          <a:prstGeom prst="rect">
            <a:avLst/>
          </a:prstGeom>
        </p:spPr>
      </p:pic>
      <p:sp>
        <p:nvSpPr>
          <p:cNvPr id="7" name="Plaque 6">
            <a:extLst>
              <a:ext uri="{FF2B5EF4-FFF2-40B4-BE49-F238E27FC236}">
                <a16:creationId xmlns:a16="http://schemas.microsoft.com/office/drawing/2014/main" id="{6AF35294-DD8F-4F5D-87DF-7BA4C62E5D4F}"/>
              </a:ext>
            </a:extLst>
          </p:cNvPr>
          <p:cNvSpPr/>
          <p:nvPr/>
        </p:nvSpPr>
        <p:spPr>
          <a:xfrm>
            <a:off x="846317" y="931873"/>
            <a:ext cx="5679440" cy="5066512"/>
          </a:xfrm>
          <a:prstGeom prst="plaqu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JO" sz="6000" b="1" dirty="0"/>
          </a:p>
          <a:p>
            <a:pPr algn="ctr"/>
            <a:endParaRPr lang="ar-JO" dirty="0"/>
          </a:p>
          <a:p>
            <a:pPr algn="ctr"/>
            <a:endParaRPr lang="ar-JO" dirty="0"/>
          </a:p>
          <a:p>
            <a:pPr algn="ctr"/>
            <a:endParaRPr lang="ar-JO" dirty="0"/>
          </a:p>
          <a:p>
            <a:pPr algn="justLow"/>
            <a:endParaRPr lang="ar-JO" sz="3200" dirty="0"/>
          </a:p>
          <a:p>
            <a:pPr algn="justLow"/>
            <a:endParaRPr lang="ar-JO" sz="3200" dirty="0"/>
          </a:p>
          <a:p>
            <a:pPr algn="justLow"/>
            <a:endParaRPr lang="ar-JO" sz="3200" dirty="0"/>
          </a:p>
          <a:p>
            <a:pPr algn="justLow"/>
            <a:endParaRPr lang="ar-JO" sz="3200" dirty="0"/>
          </a:p>
          <a:p>
            <a:pPr algn="justLow" rtl="1">
              <a:defRPr/>
            </a:pPr>
            <a:r>
              <a:rPr lang="ar-QA" sz="3200" b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يتوقع في نهاية الدرس أن تكون الطالبة قادرة على أن:</a:t>
            </a:r>
            <a:endParaRPr lang="ar-JO" sz="3200" b="1" dirty="0">
              <a:solidFill>
                <a:schemeClr val="accent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  <a:p>
            <a:pPr algn="justLow" rtl="1">
              <a:defRPr/>
            </a:pPr>
            <a:endParaRPr lang="ar-Q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Low" rtl="1">
              <a:buFont typeface="Arial" panose="020B0604020202020204" pitchFamily="34" charset="0"/>
              <a:buChar char="•"/>
              <a:defRPr/>
            </a:pPr>
            <a:r>
              <a:rPr lang="ar-Q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تستنتج الآثار السلبية لعدم ممارسة الرياضة بانتظام.</a:t>
            </a:r>
            <a:endParaRPr lang="ar-JO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  <a:p>
            <a:pPr algn="justLow" rtl="1">
              <a:defRPr/>
            </a:pPr>
            <a:endParaRPr lang="ar-Q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Type Naskh" charset="-78"/>
              <a:ea typeface="DecoType Naskh" charset="-78"/>
              <a:cs typeface="DecoType Naskh" charset="-78"/>
            </a:endParaRPr>
          </a:p>
          <a:p>
            <a:pPr marL="457200" indent="-457200" algn="justLow" rtl="1">
              <a:buFont typeface="Arial" panose="020B0604020202020204" pitchFamily="34" charset="0"/>
              <a:buChar char="•"/>
              <a:defRPr/>
            </a:pPr>
            <a:r>
              <a:rPr lang="ar-Q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تعدد </a:t>
            </a:r>
            <a:r>
              <a:rPr lang="ar-JO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آ</a:t>
            </a:r>
            <a:r>
              <a:rPr lang="ar-Q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Type Naskh" charset="-78"/>
                <a:ea typeface="DecoType Naskh" charset="-78"/>
                <a:cs typeface="DecoType Naskh" charset="-78"/>
              </a:rPr>
              <a:t>ثار عدم ممارسة التمارين الرياضية على صحة الجسم.</a:t>
            </a:r>
          </a:p>
          <a:p>
            <a:pPr algn="ctr"/>
            <a:endParaRPr lang="ar-JO" sz="1400" dirty="0"/>
          </a:p>
          <a:p>
            <a:pPr algn="ctr"/>
            <a:endParaRPr lang="ar-JO" sz="1400" dirty="0"/>
          </a:p>
          <a:p>
            <a:pPr algn="ctr"/>
            <a:endParaRPr lang="ar-JO" sz="1400" dirty="0"/>
          </a:p>
          <a:p>
            <a:pPr algn="ctr"/>
            <a:endParaRPr lang="ar-JO" sz="1400" dirty="0"/>
          </a:p>
          <a:p>
            <a:pPr algn="ctr"/>
            <a:endParaRPr lang="ar-JO" sz="1400" dirty="0"/>
          </a:p>
          <a:p>
            <a:pPr algn="ctr"/>
            <a:endParaRPr lang="ar-JO" sz="1400" dirty="0"/>
          </a:p>
          <a:p>
            <a:pPr algn="ctr"/>
            <a:endParaRPr lang="ar-JO" sz="1400" dirty="0"/>
          </a:p>
          <a:p>
            <a:pPr algn="ctr"/>
            <a:endParaRPr lang="ar-JO" dirty="0"/>
          </a:p>
          <a:p>
            <a:pPr algn="ctr"/>
            <a:endParaRPr lang="ar-JO" dirty="0"/>
          </a:p>
          <a:p>
            <a:pPr algn="ctr"/>
            <a:endParaRPr lang="ar-JO" dirty="0"/>
          </a:p>
          <a:p>
            <a:pPr algn="ctr"/>
            <a:endParaRPr lang="ar-JO" dirty="0"/>
          </a:p>
          <a:p>
            <a:pPr algn="ctr"/>
            <a:endParaRPr lang="ar-JO" dirty="0"/>
          </a:p>
          <a:p>
            <a:pPr algn="ctr"/>
            <a:endParaRPr lang="ar-JO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62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3759" y="2072582"/>
            <a:ext cx="483818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13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..التهيئة..</a:t>
            </a:r>
            <a:endParaRPr lang="en-GB" sz="13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734" y="2607734"/>
            <a:ext cx="9211734" cy="46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43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24" l="0" r="99863">
                        <a14:foregroundMark x1="47527" y1="87831" x2="47527" y2="87831"/>
                        <a14:backgroundMark x1="40110" y1="26455" x2="40110" y2="26455"/>
                        <a14:backgroundMark x1="36538" y1="22928" x2="36538" y2="22928"/>
                        <a14:backgroundMark x1="33379" y1="25926" x2="33379" y2="25926"/>
                        <a14:backgroundMark x1="31181" y1="32628" x2="31181" y2="32628"/>
                        <a14:backgroundMark x1="58516" y1="24868" x2="58516" y2="24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62" y="1155542"/>
            <a:ext cx="6946901" cy="5638800"/>
          </a:xfrm>
          <a:prstGeom prst="rect">
            <a:avLst/>
          </a:prstGeom>
          <a:effectLst>
            <a:innerShdw blurRad="787400" dist="101600" dir="13500000">
              <a:prstClr val="black">
                <a:alpha val="32000"/>
              </a:prstClr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3956632" y="867372"/>
            <a:ext cx="42787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coType Naskh" charset="-78"/>
                <a:ea typeface="DecoType Naskh" charset="-78"/>
                <a:cs typeface="DecoType Naskh" charset="-78"/>
              </a:rPr>
              <a:t>..صندوق المفاجآت..</a:t>
            </a:r>
            <a:endParaRPr lang="en-GB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066615" y="3073794"/>
            <a:ext cx="3657600" cy="32918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45953" y="4248495"/>
            <a:ext cx="427576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JO" sz="28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اضغط على الصندوق</a:t>
            </a:r>
          </a:p>
          <a:p>
            <a:pPr marL="0" algn="ctr" defTabSz="914400" rtl="1" eaLnBrk="1" latinLnBrk="0" hangingPunct="1"/>
            <a:r>
              <a:rPr lang="ar-JO" sz="28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لمعرفة ما بداخله</a:t>
            </a:r>
            <a:endParaRPr lang="ar-SA" sz="28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058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1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5371041" y="2116667"/>
            <a:ext cx="5130800" cy="4649956"/>
          </a:xfrm>
          <a:prstGeom prst="wedgeRoundRectCallout">
            <a:avLst>
              <a:gd name="adj1" fmla="val -89150"/>
              <a:gd name="adj2" fmla="val -2547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4" y="762000"/>
            <a:ext cx="6096000" cy="6096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233543" y="0"/>
            <a:ext cx="2536596" cy="21166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33251" y="711201"/>
            <a:ext cx="42757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JO" sz="28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DecoType Naskh" charset="-78"/>
                <a:ea typeface="DecoType Naskh" charset="-78"/>
                <a:cs typeface="DecoType Naskh" charset="-78"/>
              </a:rPr>
              <a:t>فكر معي</a:t>
            </a:r>
            <a:endParaRPr lang="ar-SA" sz="28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DecoType Naskh" charset="-78"/>
              <a:ea typeface="DecoType Naskh" charset="-78"/>
              <a:cs typeface="DecoType Naskh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8441" y="2365418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JO" sz="3600" b="1" dirty="0">
                <a:solidFill>
                  <a:schemeClr val="accent1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مرحبا أيها العلماء الصغار</a:t>
            </a:r>
          </a:p>
          <a:p>
            <a:pPr algn="ctr" rtl="1"/>
            <a:endParaRPr lang="ar-JO" sz="3600" dirty="0">
              <a:solidFill>
                <a:schemeClr val="accent1">
                  <a:lumMod val="50000"/>
                </a:schemeClr>
              </a:solidFill>
              <a:latin typeface="DecoType Naskh" charset="-78"/>
              <a:ea typeface="DecoType Naskh" charset="-78"/>
              <a:cs typeface="DecoType Naskh" charset="-78"/>
            </a:endParaRPr>
          </a:p>
          <a:p>
            <a:pPr algn="ctr" rtl="1"/>
            <a:r>
              <a:rPr lang="ar-JO" sz="4400" b="1" dirty="0">
                <a:solidFill>
                  <a:schemeClr val="accent1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أنا العظام</a:t>
            </a:r>
            <a:endParaRPr lang="ar-JO" sz="3200" dirty="0">
              <a:solidFill>
                <a:schemeClr val="accent1">
                  <a:lumMod val="50000"/>
                </a:schemeClr>
              </a:solidFill>
              <a:latin typeface="DecoType Naskh" charset="-78"/>
              <a:ea typeface="DecoType Naskh" charset="-78"/>
              <a:cs typeface="DecoType Naskh" charset="-78"/>
            </a:endParaRPr>
          </a:p>
          <a:p>
            <a:pPr algn="ctr" rtl="1"/>
            <a:r>
              <a:rPr lang="ar-JO" sz="4000" b="1" dirty="0">
                <a:solidFill>
                  <a:schemeClr val="accent1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عندي سؤال وهو:</a:t>
            </a:r>
          </a:p>
          <a:p>
            <a:pPr algn="ctr" rtl="1"/>
            <a:r>
              <a:rPr lang="ar-JO" sz="4800" b="1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هل عدم ممارسة الرياضة تؤثر</a:t>
            </a:r>
          </a:p>
          <a:p>
            <a:pPr algn="ctr" rtl="1"/>
            <a:r>
              <a:rPr lang="ar-JO" sz="4800" b="1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 على الصحة</a:t>
            </a:r>
            <a:r>
              <a:rPr lang="ar-JO" sz="5400" b="1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؟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697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D0D8E-A46D-4D96-BE20-813091106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46" y="2731322"/>
            <a:ext cx="1580710" cy="118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0F86A-9281-4D2D-AB14-AB8E4A776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17" y="1401672"/>
            <a:ext cx="1545190" cy="102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384B4-18B4-467A-AD89-61F0E08E4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46" y="4221567"/>
            <a:ext cx="1506332" cy="118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0CED1-342B-4E21-9674-CBE1D8DB9B3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0246" y="434955"/>
            <a:ext cx="9108430" cy="110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nline Media 3" title="ماذا يحدث في جسمك عندما تتوقف عن ممارسة الرياضة ؟">
            <a:hlinkClick r:id="" action="ppaction://media"/>
            <a:extLst>
              <a:ext uri="{FF2B5EF4-FFF2-40B4-BE49-F238E27FC236}">
                <a16:creationId xmlns:a16="http://schemas.microsoft.com/office/drawing/2014/main" id="{BADDF421-75ED-4045-8754-20473BDE79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526626" y="2939896"/>
            <a:ext cx="7408900" cy="375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F3BC0-A933-498C-95DF-043428300D3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1424" y="74992"/>
            <a:ext cx="1568822" cy="4297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7012A0-08F6-4B03-BB50-43FEAEE8C651}"/>
              </a:ext>
            </a:extLst>
          </p:cNvPr>
          <p:cNvSpPr/>
          <p:nvPr/>
        </p:nvSpPr>
        <p:spPr>
          <a:xfrm>
            <a:off x="4931597" y="1543408"/>
            <a:ext cx="6834756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JO" sz="2800" b="1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الخطوات:</a:t>
            </a:r>
          </a:p>
          <a:p>
            <a:pPr algn="r" rtl="1"/>
            <a:r>
              <a:rPr lang="ar-JO" sz="2800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انقر على الفيديو من أجل مشاهدته لمعرفة الإجابة.</a:t>
            </a:r>
          </a:p>
          <a:p>
            <a:pPr algn="r" rtl="1"/>
            <a:r>
              <a:rPr lang="ar-JO" sz="2800" dirty="0">
                <a:solidFill>
                  <a:schemeClr val="accent5">
                    <a:lumMod val="50000"/>
                  </a:schemeClr>
                </a:solidFill>
                <a:latin typeface="DecoType Naskh" charset="-78"/>
                <a:ea typeface="DecoType Naskh" charset="-78"/>
                <a:cs typeface="DecoType Naskh" charset="-78"/>
              </a:rPr>
              <a:t>رابط الفيديو: </a:t>
            </a:r>
            <a:r>
              <a:rPr lang="en-US" dirty="0">
                <a:hlinkClick r:id="rId9"/>
              </a:rPr>
              <a:t>https://youtu.be/j2-DbfKmKTQ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DecoType Naskh" charset="-78"/>
              <a:ea typeface="DecoType Naskh" charset="-78"/>
              <a:cs typeface="DecoType Naskh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889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Badge">
  <a:themeElements>
    <a:clrScheme name="baby">
      <a:dk1>
        <a:srgbClr val="CBCBCB"/>
      </a:dk1>
      <a:lt1>
        <a:srgbClr val="FFFFFF"/>
      </a:lt1>
      <a:dk2>
        <a:srgbClr val="C5C5E3"/>
      </a:dk2>
      <a:lt2>
        <a:srgbClr val="D8D9DC"/>
      </a:lt2>
      <a:accent1>
        <a:srgbClr val="FADDF1"/>
      </a:accent1>
      <a:accent2>
        <a:srgbClr val="E2BAEA"/>
      </a:accent2>
      <a:accent3>
        <a:srgbClr val="ADA5DB"/>
      </a:accent3>
      <a:accent4>
        <a:srgbClr val="76C2E9"/>
      </a:accent4>
      <a:accent5>
        <a:srgbClr val="C3B2E0"/>
      </a:accent5>
      <a:accent6>
        <a:srgbClr val="F6D4EA"/>
      </a:accent6>
      <a:hlink>
        <a:srgbClr val="BAD3AE"/>
      </a:hlink>
      <a:folHlink>
        <a:srgbClr val="D3D7B3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2293</TotalTime>
  <Words>368</Words>
  <Application>Microsoft Office PowerPoint</Application>
  <PresentationFormat>Widescreen</PresentationFormat>
  <Paragraphs>98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DecoType Naskh</vt:lpstr>
      <vt:lpstr>Gill Sans MT</vt:lpstr>
      <vt:lpstr>Impact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سيتم إعطاء نقاط حسب السرعة والصحة كالتالي:  1.المجموعة الأولى: 4 نقاط  2.المجموعة الثانية: 3 نقاط  3.المجموعة الثالثة: نقطتين  4.المجموعة الرابعة: نقطة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a1204a1995@gmail.com</dc:creator>
  <cp:lastModifiedBy>Hiba Ahmad Aref Najjar</cp:lastModifiedBy>
  <cp:revision>73</cp:revision>
  <dcterms:created xsi:type="dcterms:W3CDTF">2019-03-06T13:35:21Z</dcterms:created>
  <dcterms:modified xsi:type="dcterms:W3CDTF">2019-04-18T18:02:19Z</dcterms:modified>
</cp:coreProperties>
</file>